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938A3796-59C1-48F8-80C5-6FD5B49DC2BF}" type="slidenum">
              <a:rPr lang="fr-FR" sz="1400">
                <a:latin typeface="Times New Roman"/>
              </a:rPr>
              <a:t>&lt;numéro&gt;</a:t>
            </a:fld>
            <a:fld id="{D178AC47-BB77-45A5-8C1A-0F114C00B613}"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2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6542273-195D-491B-9C3F-22CA48751105}" type="slidenum">
              <a:rPr lang="fr-FR">
                <a:latin typeface="Arial"/>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250534F3-FE70-437A-BA86-169CC887BAFD}" type="slidenum">
              <a:rPr lang="fr-FR">
                <a:latin typeface="Arial"/>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584ACB5F-4354-4D1F-BE34-919AB9ADD4E8}" type="slidenum">
              <a:rPr lang="fr-FR">
                <a:latin typeface="Arial"/>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2E3B810-367D-4726-AE46-B7C45C56BA9E}" type="slidenum">
              <a:rPr lang="fr-FR">
                <a:latin typeface="Arial"/>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05F9DCF-68AB-41F4-8E8B-FE0A4CCF131A}" type="slidenum">
              <a:rPr lang="fr-FR">
                <a:latin typeface="Arial"/>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8FEABB6-0610-40B2-9B77-B6DC09177654}" type="slidenum">
              <a:rPr lang="fr-FR">
                <a:latin typeface="Arial"/>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7B49534-C377-45A3-BD24-6EE192C56BCC}" type="slidenum">
              <a:rPr lang="fr-FR">
                <a:latin typeface="Arial"/>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6CAC0BC-052D-42F3-9487-46A3BA91532F}"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CD8D16E-BD4D-4E63-86E2-4028DA3B3CC5}"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CCA3344-6219-4E6F-814E-3223F3F05D9C}"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03F56B73-B41B-4B29-8244-F2433718F5F1}"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546D77E1-1720-4510-AA19-7F02EBBFA7CF}"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14D5B2C-4CA2-4231-90CA-BF9AA605EC14}"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0E7DE16-FE9B-471F-A715-E8B37CA458CD}"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800" y="402840"/>
            <a:ext cx="6994440" cy="167616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3.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slideLayout" Target="../slideLayouts/slideLayout3.xml"/><Relationship Id="rId19"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slideLayout" Target="../slideLayouts/slideLayout3.xml"/><Relationship Id="rId9"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1" descr=""/>
          <p:cNvPicPr/>
          <p:nvPr/>
        </p:nvPicPr>
        <p:blipFill>
          <a:blip r:embed="rId1"/>
          <a:stretch>
            <a:fillRect/>
          </a:stretch>
        </p:blipFill>
        <p:spPr>
          <a:xfrm>
            <a:off x="-4680" y="0"/>
            <a:ext cx="7776360" cy="10057680"/>
          </a:xfrm>
          <a:prstGeom prst="rect">
            <a:avLst/>
          </a:prstGeom>
          <a:ln>
            <a:noFill/>
          </a:ln>
        </p:spPr>
      </p:pic>
      <p:sp>
        <p:nvSpPr>
          <p:cNvPr id="79" name="CustomShape 1"/>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ffffff"/>
                </a:solidFill>
                <a:latin typeface="Futura Condensed"/>
              </a:rPr>
              <a:t>39</a:t>
            </a:r>
            <a:endParaRPr/>
          </a:p>
        </p:txBody>
      </p:sp>
      <p:sp>
        <p:nvSpPr>
          <p:cNvPr id="80" name="CustomShape 2"/>
          <p:cNvSpPr/>
          <p:nvPr/>
        </p:nvSpPr>
        <p:spPr>
          <a:xfrm>
            <a:off x="609480" y="616320"/>
            <a:ext cx="306288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2</a:t>
            </a:r>
            <a:endParaRPr/>
          </a:p>
          <a:p>
            <a:pPr>
              <a:lnSpc>
                <a:spcPct val="100000"/>
              </a:lnSpc>
            </a:pPr>
            <a:r>
              <a:rPr lang="fr-FR" sz="5300">
                <a:solidFill>
                  <a:srgbClr val="000000"/>
                </a:solidFill>
                <a:latin typeface="Futura Condensed"/>
              </a:rPr>
              <a:t>ANIMATIONS</a:t>
            </a:r>
            <a:endParaRPr/>
          </a:p>
        </p:txBody>
      </p:sp>
      <p:sp>
        <p:nvSpPr>
          <p:cNvPr id="81" name="CustomShape 3"/>
          <p:cNvSpPr/>
          <p:nvPr/>
        </p:nvSpPr>
        <p:spPr>
          <a:xfrm>
            <a:off x="4885200" y="8344800"/>
            <a:ext cx="2513520" cy="1914480"/>
          </a:xfrm>
          <a:prstGeom prst="rect">
            <a:avLst/>
          </a:prstGeom>
          <a:noFill/>
          <a:ln>
            <a:noFill/>
          </a:ln>
        </p:spPr>
        <p:txBody>
          <a:bodyPr lIns="90000" rIns="90000" tIns="45000" bIns="45000"/>
          <a:p>
            <a:pPr>
              <a:lnSpc>
                <a:spcPct val="100000"/>
              </a:lnSpc>
            </a:pPr>
            <a:r>
              <a:rPr lang="fr-FR" sz="1200">
                <a:solidFill>
                  <a:srgbClr val="000000"/>
                </a:solidFill>
                <a:latin typeface="Futura Condensed"/>
              </a:rPr>
              <a:t>PERFORMING SCRIPTS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42</a:t>
            </a:r>
            <a:endParaRPr/>
          </a:p>
          <a:p>
            <a:pPr>
              <a:lnSpc>
                <a:spcPct val="100000"/>
              </a:lnSpc>
            </a:pPr>
            <a:r>
              <a:rPr lang="fr-FR" sz="1200">
                <a:solidFill>
                  <a:srgbClr val="000000"/>
                </a:solidFill>
                <a:latin typeface="Futura Condensed"/>
              </a:rPr>
              <a:t>BUILD-A-BAND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44</a:t>
            </a:r>
            <a:endParaRPr/>
          </a:p>
          <a:p>
            <a:pPr>
              <a:lnSpc>
                <a:spcPct val="100000"/>
              </a:lnSpc>
            </a:pPr>
            <a:r>
              <a:rPr lang="fr-FR" sz="1200">
                <a:solidFill>
                  <a:srgbClr val="000000"/>
                </a:solidFill>
                <a:latin typeface="Futura Condensed"/>
              </a:rPr>
              <a:t>ORANGE SQUARE, PURPLE CIRCLE</a:t>
            </a:r>
            <a:r>
              <a:rPr lang="fr-FR" sz="1200">
                <a:solidFill>
                  <a:srgbClr val="000000"/>
                </a:solidFill>
                <a:latin typeface="Futura Condensed"/>
              </a:rPr>
              <a:t>	</a:t>
            </a:r>
            <a:r>
              <a:rPr lang="fr-FR" sz="1200">
                <a:solidFill>
                  <a:srgbClr val="000000"/>
                </a:solidFill>
                <a:latin typeface="Futura Condensed"/>
              </a:rPr>
              <a:t>   46</a:t>
            </a:r>
            <a:endParaRPr/>
          </a:p>
          <a:p>
            <a:pPr>
              <a:lnSpc>
                <a:spcPct val="100000"/>
              </a:lnSpc>
            </a:pPr>
            <a:r>
              <a:rPr lang="fr-FR" sz="1200">
                <a:solidFill>
                  <a:srgbClr val="000000"/>
                </a:solidFill>
                <a:latin typeface="Futura Condensed"/>
              </a:rPr>
              <a:t>IT’S ALIVE!</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48</a:t>
            </a:r>
            <a:endParaRPr/>
          </a:p>
          <a:p>
            <a:pPr>
              <a:lnSpc>
                <a:spcPct val="100000"/>
              </a:lnSpc>
            </a:pPr>
            <a:r>
              <a:rPr lang="fr-FR" sz="1200">
                <a:solidFill>
                  <a:srgbClr val="000000"/>
                </a:solidFill>
                <a:latin typeface="Futura Condensed"/>
              </a:rPr>
              <a:t>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50</a:t>
            </a:r>
            <a:endParaRPr/>
          </a:p>
          <a:p>
            <a:pPr>
              <a:lnSpc>
                <a:spcPct val="100000"/>
              </a:lnSpc>
            </a:pPr>
            <a:r>
              <a:rPr lang="fr-FR" sz="1200">
                <a:solidFill>
                  <a:srgbClr val="000000"/>
                </a:solidFill>
                <a:latin typeface="Futura Condensed"/>
              </a:rPr>
              <a:t>MUSIC VIDEO</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52</a:t>
            </a:r>
            <a:endParaRPr/>
          </a:p>
        </p:txBody>
      </p:sp>
      <p:sp>
        <p:nvSpPr>
          <p:cNvPr id="82" name="Line 4"/>
          <p:cNvSpPr/>
          <p:nvPr/>
        </p:nvSpPr>
        <p:spPr>
          <a:xfrm>
            <a:off x="977400" y="8911440"/>
            <a:ext cx="0" cy="450000"/>
          </a:xfrm>
          <a:prstGeom prst="line">
            <a:avLst/>
          </a:prstGeom>
          <a:ln w="12600">
            <a:solidFill>
              <a:srgbClr val="a6a6a6"/>
            </a:solidFill>
            <a:round/>
          </a:ln>
        </p:spPr>
      </p:sp>
      <p:sp>
        <p:nvSpPr>
          <p:cNvPr id="83" name="Line 5"/>
          <p:cNvSpPr/>
          <p:nvPr/>
        </p:nvSpPr>
        <p:spPr>
          <a:xfrm>
            <a:off x="977400" y="9355320"/>
            <a:ext cx="3218760" cy="0"/>
          </a:xfrm>
          <a:prstGeom prst="line">
            <a:avLst/>
          </a:prstGeom>
          <a:ln w="12600">
            <a:solidFill>
              <a:srgbClr val="a6a6a6"/>
            </a:solidFill>
            <a:round/>
          </a:ln>
        </p:spPr>
      </p:sp>
      <p:sp>
        <p:nvSpPr>
          <p:cNvPr id="84" name="Line 6"/>
          <p:cNvSpPr/>
          <p:nvPr/>
        </p:nvSpPr>
        <p:spPr>
          <a:xfrm>
            <a:off x="1526760" y="8907840"/>
            <a:ext cx="0" cy="450000"/>
          </a:xfrm>
          <a:prstGeom prst="line">
            <a:avLst/>
          </a:prstGeom>
          <a:ln w="12600">
            <a:solidFill>
              <a:srgbClr val="a6a6a6"/>
            </a:solidFill>
            <a:round/>
          </a:ln>
        </p:spPr>
      </p:sp>
      <p:sp>
        <p:nvSpPr>
          <p:cNvPr id="85" name="Line 7"/>
          <p:cNvSpPr/>
          <p:nvPr/>
        </p:nvSpPr>
        <p:spPr>
          <a:xfrm>
            <a:off x="2055960" y="8907840"/>
            <a:ext cx="0" cy="450000"/>
          </a:xfrm>
          <a:prstGeom prst="line">
            <a:avLst/>
          </a:prstGeom>
          <a:ln w="12600">
            <a:solidFill>
              <a:srgbClr val="a6a6a6"/>
            </a:solidFill>
            <a:round/>
          </a:ln>
        </p:spPr>
      </p:sp>
      <p:sp>
        <p:nvSpPr>
          <p:cNvPr id="86" name="Line 8"/>
          <p:cNvSpPr/>
          <p:nvPr/>
        </p:nvSpPr>
        <p:spPr>
          <a:xfrm>
            <a:off x="2606400" y="8905320"/>
            <a:ext cx="0" cy="450000"/>
          </a:xfrm>
          <a:prstGeom prst="line">
            <a:avLst/>
          </a:prstGeom>
          <a:ln w="12600">
            <a:solidFill>
              <a:srgbClr val="a6a6a6"/>
            </a:solidFill>
            <a:round/>
          </a:ln>
        </p:spPr>
      </p:sp>
      <p:sp>
        <p:nvSpPr>
          <p:cNvPr id="87" name="Line 9"/>
          <p:cNvSpPr/>
          <p:nvPr/>
        </p:nvSpPr>
        <p:spPr>
          <a:xfrm>
            <a:off x="3128760" y="8905320"/>
            <a:ext cx="0" cy="450000"/>
          </a:xfrm>
          <a:prstGeom prst="line">
            <a:avLst/>
          </a:prstGeom>
          <a:ln w="12600">
            <a:solidFill>
              <a:srgbClr val="a6a6a6"/>
            </a:solidFill>
            <a:round/>
          </a:ln>
        </p:spPr>
      </p:sp>
      <p:sp>
        <p:nvSpPr>
          <p:cNvPr id="88" name="Line 10"/>
          <p:cNvSpPr/>
          <p:nvPr/>
        </p:nvSpPr>
        <p:spPr>
          <a:xfrm>
            <a:off x="3673080" y="8907840"/>
            <a:ext cx="0" cy="450000"/>
          </a:xfrm>
          <a:prstGeom prst="line">
            <a:avLst/>
          </a:prstGeom>
          <a:ln w="12600">
            <a:solidFill>
              <a:srgbClr val="a6a6a6"/>
            </a:solidFill>
            <a:round/>
          </a:ln>
        </p:spPr>
      </p:sp>
      <p:sp>
        <p:nvSpPr>
          <p:cNvPr id="89" name="Line 11"/>
          <p:cNvSpPr/>
          <p:nvPr/>
        </p:nvSpPr>
        <p:spPr>
          <a:xfrm>
            <a:off x="4196160" y="8908560"/>
            <a:ext cx="0" cy="452520"/>
          </a:xfrm>
          <a:prstGeom prst="line">
            <a:avLst/>
          </a:prstGeom>
          <a:ln w="12600">
            <a:solidFill>
              <a:srgbClr val="a6a6a6"/>
            </a:solidFill>
            <a:round/>
          </a:ln>
        </p:spPr>
      </p:sp>
      <p:sp>
        <p:nvSpPr>
          <p:cNvPr id="90" name="CustomShape 12"/>
          <p:cNvSpPr/>
          <p:nvPr/>
        </p:nvSpPr>
        <p:spPr>
          <a:xfrm>
            <a:off x="757800" y="8757720"/>
            <a:ext cx="469800" cy="46980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1" name="CustomShape 13"/>
          <p:cNvSpPr/>
          <p:nvPr/>
        </p:nvSpPr>
        <p:spPr>
          <a:xfrm>
            <a:off x="129168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2" name="CustomShape 14"/>
          <p:cNvSpPr/>
          <p:nvPr/>
        </p:nvSpPr>
        <p:spPr>
          <a:xfrm>
            <a:off x="235548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3" name="CustomShape 15"/>
          <p:cNvSpPr/>
          <p:nvPr/>
        </p:nvSpPr>
        <p:spPr>
          <a:xfrm>
            <a:off x="289080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4" name="CustomShape 16"/>
          <p:cNvSpPr/>
          <p:nvPr/>
        </p:nvSpPr>
        <p:spPr>
          <a:xfrm>
            <a:off x="342576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5" name="CustomShape 17"/>
          <p:cNvSpPr/>
          <p:nvPr/>
        </p:nvSpPr>
        <p:spPr>
          <a:xfrm>
            <a:off x="396180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96" name="CustomShape 18"/>
          <p:cNvSpPr/>
          <p:nvPr/>
        </p:nvSpPr>
        <p:spPr>
          <a:xfrm rot="8076000">
            <a:off x="1798560" y="8605080"/>
            <a:ext cx="515520" cy="515520"/>
          </a:xfrm>
          <a:prstGeom prst="teardrop">
            <a:avLst>
              <a:gd name="adj" fmla="val 100000"/>
            </a:avLst>
          </a:prstGeom>
          <a:solidFill>
            <a:srgbClr val="713cd1"/>
          </a:solidFill>
          <a:ln w="9360">
            <a:noFill/>
          </a:ln>
        </p:spPr>
      </p:sp>
      <p:sp>
        <p:nvSpPr>
          <p:cNvPr id="97" name="CustomShape 19"/>
          <p:cNvSpPr/>
          <p:nvPr/>
        </p:nvSpPr>
        <p:spPr>
          <a:xfrm>
            <a:off x="1866960" y="8663040"/>
            <a:ext cx="380160" cy="39492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2</a:t>
            </a:r>
            <a:endParaRPr/>
          </a:p>
        </p:txBody>
      </p:sp>
      <p:sp>
        <p:nvSpPr>
          <p:cNvPr id="98" name="CustomShape 20"/>
          <p:cNvSpPr/>
          <p:nvPr/>
        </p:nvSpPr>
        <p:spPr>
          <a:xfrm>
            <a:off x="0" y="7587720"/>
            <a:ext cx="7771680" cy="478800"/>
          </a:xfrm>
          <a:prstGeom prst="rect">
            <a:avLst/>
          </a:prstGeom>
          <a:solidFill>
            <a:srgbClr val="713cd1"/>
          </a:solidFill>
          <a:ln w="9360">
            <a:solidFill>
              <a:srgbClr val="713cd1"/>
            </a:solidFill>
            <a:round/>
          </a:ln>
        </p:spPr>
      </p:sp>
      <p:sp>
        <p:nvSpPr>
          <p:cNvPr id="99" name="CustomShape 21"/>
          <p:cNvSpPr/>
          <p:nvPr/>
        </p:nvSpPr>
        <p:spPr>
          <a:xfrm>
            <a:off x="2108160" y="7828920"/>
            <a:ext cx="380160" cy="380160"/>
          </a:xfrm>
          <a:prstGeom prst="diamond">
            <a:avLst/>
          </a:prstGeom>
          <a:solidFill>
            <a:srgbClr val="713cd1"/>
          </a:solidFill>
          <a:ln w="9360">
            <a:noFill/>
          </a:ln>
        </p:spPr>
      </p:sp>
      <p:sp>
        <p:nvSpPr>
          <p:cNvPr id="100" name="CustomShape 22"/>
          <p:cNvSpPr/>
          <p:nvPr/>
        </p:nvSpPr>
        <p:spPr>
          <a:xfrm>
            <a:off x="5681520" y="7844760"/>
            <a:ext cx="383400" cy="380160"/>
          </a:xfrm>
          <a:prstGeom prst="diamond">
            <a:avLst/>
          </a:prstGeom>
          <a:solidFill>
            <a:srgbClr val="713cd1"/>
          </a:solidFill>
          <a:ln w="9360">
            <a:noFill/>
          </a:ln>
        </p:spPr>
      </p:sp>
      <p:sp>
        <p:nvSpPr>
          <p:cNvPr id="101" name="CustomShape 23"/>
          <p:cNvSpPr/>
          <p:nvPr/>
        </p:nvSpPr>
        <p:spPr>
          <a:xfrm>
            <a:off x="4280040" y="7349400"/>
            <a:ext cx="3187080" cy="9421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2" name="CustomShape 24"/>
          <p:cNvSpPr/>
          <p:nvPr/>
        </p:nvSpPr>
        <p:spPr>
          <a:xfrm>
            <a:off x="317520" y="7561800"/>
            <a:ext cx="3961800" cy="51696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CustomShape 1"/>
          <p:cNvSpPr/>
          <p:nvPr/>
        </p:nvSpPr>
        <p:spPr>
          <a:xfrm>
            <a:off x="551160" y="3328560"/>
            <a:ext cx="3230640" cy="4561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It’s Alive! studio and have the It’s Alive!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Introduce the concept of an animation as looping through a series of incrementally different pictures, such as in a flipbook or a claymation film. Encourage students to explore loops by changing costumes or backdrops to create an animation.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share their work with others by hosting a gallery walk: have students put their projects in presentation mode and then invite them to walk around and explore each other’s projects. Optionally, have students add their projects to the It’s Alive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15"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16" name="Line 3"/>
          <p:cNvSpPr/>
          <p:nvPr/>
        </p:nvSpPr>
        <p:spPr>
          <a:xfrm flipV="1">
            <a:off x="550800" y="3163320"/>
            <a:ext cx="3231360" cy="8640"/>
          </a:xfrm>
          <a:prstGeom prst="line">
            <a:avLst/>
          </a:prstGeom>
          <a:ln w="9360">
            <a:solidFill>
              <a:srgbClr val="000000"/>
            </a:solidFill>
            <a:round/>
          </a:ln>
        </p:spPr>
      </p:sp>
      <p:sp>
        <p:nvSpPr>
          <p:cNvPr id="317" name="CustomShape 4"/>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It’s Alive! handout</a:t>
            </a:r>
            <a:endParaRPr/>
          </a:p>
          <a:p>
            <a:pPr>
              <a:lnSpc>
                <a:spcPct val="100000"/>
              </a:lnSpc>
              <a:buFont typeface="Wingdings" charset="2"/>
              <a:buChar char=""/>
            </a:pPr>
            <a:r>
              <a:rPr lang="fr-FR" sz="1200">
                <a:solidFill>
                  <a:srgbClr val="000000"/>
                </a:solidFill>
                <a:latin typeface="Futura Condensed"/>
              </a:rPr>
              <a:t>It’s Alive! studio</a:t>
            </a:r>
            <a:endParaRPr/>
          </a:p>
          <a:p>
            <a:pPr>
              <a:lnSpc>
                <a:spcPct val="100000"/>
              </a:lnSpc>
              <a:buFont typeface="Wingdings" charset="2"/>
              <a:buChar char=""/>
            </a:pPr>
            <a:r>
              <a:rPr lang="fr-FR" sz="1200">
                <a:solidFill>
                  <a:srgbClr val="000000"/>
                </a:solidFill>
                <a:latin typeface="Futura Condensed"/>
              </a:rPr>
              <a:t>http://scratch.mit.edu/studios/475529</a:t>
            </a:r>
            <a:endParaRPr/>
          </a:p>
        </p:txBody>
      </p:sp>
      <p:sp>
        <p:nvSpPr>
          <p:cNvPr id="318" name="CustomShape 5"/>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19" name="Line 6"/>
          <p:cNvSpPr/>
          <p:nvPr/>
        </p:nvSpPr>
        <p:spPr>
          <a:xfrm flipV="1">
            <a:off x="4104720" y="3163320"/>
            <a:ext cx="3117240" cy="8640"/>
          </a:xfrm>
          <a:prstGeom prst="line">
            <a:avLst/>
          </a:prstGeom>
          <a:ln w="9360">
            <a:solidFill>
              <a:srgbClr val="000000"/>
            </a:solidFill>
            <a:round/>
          </a:ln>
        </p:spPr>
      </p:sp>
      <p:sp>
        <p:nvSpPr>
          <p:cNvPr id="320" name="CustomShape 7"/>
          <p:cNvSpPr/>
          <p:nvPr/>
        </p:nvSpPr>
        <p:spPr>
          <a:xfrm>
            <a:off x="4105080" y="458172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the difference between a sprite and a costume?</a:t>
            </a:r>
            <a:endParaRPr/>
          </a:p>
          <a:p>
            <a:pPr>
              <a:lnSpc>
                <a:spcPct val="100000"/>
              </a:lnSpc>
              <a:buFont typeface="Lucida Grande"/>
              <a:buChar char="+"/>
            </a:pPr>
            <a:r>
              <a:rPr lang="fr-FR" sz="1200">
                <a:solidFill>
                  <a:srgbClr val="000000"/>
                </a:solidFill>
                <a:latin typeface="Futura Condensed"/>
              </a:rPr>
              <a:t>What is an animation?</a:t>
            </a:r>
            <a:endParaRPr/>
          </a:p>
          <a:p>
            <a:pPr>
              <a:lnSpc>
                <a:spcPct val="100000"/>
              </a:lnSpc>
              <a:buFont typeface="Lucida Grande"/>
              <a:buChar char="+"/>
            </a:pPr>
            <a:r>
              <a:rPr lang="fr-FR" sz="1200">
                <a:solidFill>
                  <a:srgbClr val="000000"/>
                </a:solidFill>
                <a:latin typeface="Futura Condensed"/>
              </a:rPr>
              <a:t>List three ways you experience loops in real life </a:t>
            </a:r>
            <a:endParaRPr/>
          </a:p>
          <a:p>
            <a:pPr>
              <a:lnSpc>
                <a:spcPct val="100000"/>
              </a:lnSpc>
              <a:buFont typeface="Lucida Grande"/>
              <a:buChar char="+"/>
            </a:pPr>
            <a:r>
              <a:rPr lang="fr-FR" sz="1200">
                <a:solidFill>
                  <a:srgbClr val="000000"/>
                </a:solidFill>
                <a:latin typeface="Futura Condensed"/>
              </a:rPr>
              <a:t>(e.g., going to sleep every night).</a:t>
            </a:r>
            <a:endParaRPr/>
          </a:p>
        </p:txBody>
      </p:sp>
      <p:sp>
        <p:nvSpPr>
          <p:cNvPr id="321" name="CustomShape 8"/>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22" name="Line 9"/>
          <p:cNvSpPr/>
          <p:nvPr/>
        </p:nvSpPr>
        <p:spPr>
          <a:xfrm flipV="1">
            <a:off x="4104720" y="4416480"/>
            <a:ext cx="3117240" cy="8640"/>
          </a:xfrm>
          <a:prstGeom prst="line">
            <a:avLst/>
          </a:prstGeom>
          <a:ln w="9360">
            <a:solidFill>
              <a:srgbClr val="000000"/>
            </a:solidFill>
            <a:round/>
          </a:ln>
        </p:spPr>
      </p:sp>
      <p:sp>
        <p:nvSpPr>
          <p:cNvPr id="323" name="CustomShape 10"/>
          <p:cNvSpPr/>
          <p:nvPr/>
        </p:nvSpPr>
        <p:spPr>
          <a:xfrm>
            <a:off x="4105080" y="6213240"/>
            <a:ext cx="3116520" cy="1914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distinguish sprites and costumes?</a:t>
            </a:r>
            <a:endParaRPr/>
          </a:p>
          <a:p>
            <a:pPr>
              <a:lnSpc>
                <a:spcPct val="100000"/>
              </a:lnSpc>
              <a:buFont typeface="Lucida Grande"/>
              <a:buChar char="+"/>
            </a:pPr>
            <a:r>
              <a:rPr lang="fr-FR" sz="1200">
                <a:solidFill>
                  <a:srgbClr val="000000"/>
                </a:solidFill>
                <a:latin typeface="Futura Condensed"/>
              </a:rPr>
              <a:t>Some Scratchers are particularly interested in developing animation projects and prefer to spend their time drawing and designing sprites, costumes, or backdrops. How might you engage students in both the aesthetic and technical aspects of projects?</a:t>
            </a:r>
            <a:endParaRPr/>
          </a:p>
        </p:txBody>
      </p:sp>
      <p:sp>
        <p:nvSpPr>
          <p:cNvPr id="324" name="CustomShape 11"/>
          <p:cNvSpPr/>
          <p:nvPr/>
        </p:nvSpPr>
        <p:spPr>
          <a:xfrm>
            <a:off x="4007880" y="57175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25" name="Line 12"/>
          <p:cNvSpPr/>
          <p:nvPr/>
        </p:nvSpPr>
        <p:spPr>
          <a:xfrm flipV="1">
            <a:off x="4104720" y="6048360"/>
            <a:ext cx="3117240" cy="8280"/>
          </a:xfrm>
          <a:prstGeom prst="line">
            <a:avLst/>
          </a:prstGeom>
          <a:ln w="9360">
            <a:solidFill>
              <a:srgbClr val="000000"/>
            </a:solidFill>
            <a:round/>
          </a:ln>
        </p:spPr>
      </p:sp>
      <p:sp>
        <p:nvSpPr>
          <p:cNvPr id="326" name="CustomShape 13"/>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27" name="Line 14"/>
          <p:cNvSpPr/>
          <p:nvPr/>
        </p:nvSpPr>
        <p:spPr>
          <a:xfrm flipV="1">
            <a:off x="550800" y="7968960"/>
            <a:ext cx="6671160" cy="14040"/>
          </a:xfrm>
          <a:prstGeom prst="line">
            <a:avLst/>
          </a:prstGeom>
          <a:ln w="9360">
            <a:solidFill>
              <a:srgbClr val="000000"/>
            </a:solidFill>
            <a:round/>
          </a:ln>
        </p:spPr>
      </p:sp>
      <p:sp>
        <p:nvSpPr>
          <p:cNvPr id="328" name="CustomShape 15"/>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29" name="Line 16"/>
          <p:cNvSpPr/>
          <p:nvPr/>
        </p:nvSpPr>
        <p:spPr>
          <a:xfrm>
            <a:off x="3856680" y="8086680"/>
            <a:ext cx="0" cy="1805760"/>
          </a:xfrm>
          <a:prstGeom prst="line">
            <a:avLst/>
          </a:prstGeom>
          <a:ln cap="rnd" w="6480">
            <a:solidFill>
              <a:srgbClr val="808080"/>
            </a:solidFill>
            <a:custDash>
              <a:ds d="4900000000" sp="3675000000"/>
            </a:custDash>
            <a:round/>
          </a:ln>
        </p:spPr>
      </p:sp>
      <p:sp>
        <p:nvSpPr>
          <p:cNvPr id="330" name="CustomShape 17"/>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31" name="Line 18"/>
          <p:cNvSpPr/>
          <p:nvPr/>
        </p:nvSpPr>
        <p:spPr>
          <a:xfrm flipH="1">
            <a:off x="4401000" y="8385840"/>
            <a:ext cx="2814840" cy="0"/>
          </a:xfrm>
          <a:prstGeom prst="line">
            <a:avLst/>
          </a:prstGeom>
          <a:ln cap="rnd" w="6480">
            <a:solidFill>
              <a:srgbClr val="000000"/>
            </a:solidFill>
            <a:custDash>
              <a:ds d="4900000000" sp="3675000000"/>
            </a:custDash>
            <a:round/>
          </a:ln>
        </p:spPr>
      </p:sp>
      <p:sp>
        <p:nvSpPr>
          <p:cNvPr id="332" name="Line 19"/>
          <p:cNvSpPr/>
          <p:nvPr/>
        </p:nvSpPr>
        <p:spPr>
          <a:xfrm flipH="1">
            <a:off x="4401000" y="8679240"/>
            <a:ext cx="2814840" cy="0"/>
          </a:xfrm>
          <a:prstGeom prst="line">
            <a:avLst/>
          </a:prstGeom>
          <a:ln cap="rnd" w="6480">
            <a:solidFill>
              <a:srgbClr val="000000"/>
            </a:solidFill>
            <a:custDash>
              <a:ds d="4900000000" sp="3675000000"/>
            </a:custDash>
            <a:round/>
          </a:ln>
        </p:spPr>
      </p:sp>
      <p:sp>
        <p:nvSpPr>
          <p:cNvPr id="333" name="Line 20"/>
          <p:cNvSpPr/>
          <p:nvPr/>
        </p:nvSpPr>
        <p:spPr>
          <a:xfrm flipH="1">
            <a:off x="4401000" y="8975520"/>
            <a:ext cx="2820960" cy="0"/>
          </a:xfrm>
          <a:prstGeom prst="line">
            <a:avLst/>
          </a:prstGeom>
          <a:ln cap="rnd" w="6480">
            <a:solidFill>
              <a:srgbClr val="000000"/>
            </a:solidFill>
            <a:custDash>
              <a:ds d="4900000000" sp="3675000000"/>
            </a:custDash>
            <a:round/>
          </a:ln>
        </p:spPr>
      </p:sp>
      <p:sp>
        <p:nvSpPr>
          <p:cNvPr id="334" name="Line 21"/>
          <p:cNvSpPr/>
          <p:nvPr/>
        </p:nvSpPr>
        <p:spPr>
          <a:xfrm flipH="1">
            <a:off x="4401000" y="9269280"/>
            <a:ext cx="2814840" cy="0"/>
          </a:xfrm>
          <a:prstGeom prst="line">
            <a:avLst/>
          </a:prstGeom>
          <a:ln cap="rnd" w="6480">
            <a:solidFill>
              <a:srgbClr val="000000"/>
            </a:solidFill>
            <a:custDash>
              <a:ds d="4900000000" sp="3675000000"/>
            </a:custDash>
            <a:round/>
          </a:ln>
        </p:spPr>
      </p:sp>
      <p:sp>
        <p:nvSpPr>
          <p:cNvPr id="335" name="CustomShape 22"/>
          <p:cNvSpPr/>
          <p:nvPr/>
        </p:nvSpPr>
        <p:spPr>
          <a:xfrm>
            <a:off x="551160" y="8142840"/>
            <a:ext cx="323064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The difference between sprites and costumes is often a source of confusion for Scratchers. The metaphor of actors wearing multiple costumes can help clarify the difference. </a:t>
            </a:r>
            <a:endParaRPr/>
          </a:p>
          <a:p>
            <a:pPr>
              <a:lnSpc>
                <a:spcPct val="100000"/>
              </a:lnSpc>
              <a:buFont typeface="Lucida Grande"/>
              <a:buChar char="+"/>
            </a:pPr>
            <a:r>
              <a:rPr lang="fr-FR" sz="1200">
                <a:solidFill>
                  <a:srgbClr val="000000"/>
                </a:solidFill>
                <a:latin typeface="Futura Condensed"/>
              </a:rPr>
              <a:t>Students can animate their own image by taking pictures of themselves using a camera or webcam.</a:t>
            </a:r>
            <a:endParaRPr/>
          </a:p>
        </p:txBody>
      </p:sp>
      <p:sp>
        <p:nvSpPr>
          <p:cNvPr id="336" name="CustomShape 23"/>
          <p:cNvSpPr/>
          <p:nvPr/>
        </p:nvSpPr>
        <p:spPr>
          <a:xfrm>
            <a:off x="4216320" y="795240"/>
            <a:ext cx="2999160" cy="23101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become more familiar with the computational concepts of sequence and loops by experimenting with Control blocks</a:t>
            </a:r>
            <a:endParaRPr/>
          </a:p>
          <a:p>
            <a:pPr>
              <a:lnSpc>
                <a:spcPct val="100000"/>
              </a:lnSpc>
              <a:buFont typeface="Lucida Grande"/>
              <a:buChar char="+"/>
            </a:pPr>
            <a:r>
              <a:rPr lang="fr-FR" sz="1200">
                <a:solidFill>
                  <a:srgbClr val="000000"/>
                </a:solidFill>
                <a:latin typeface="Futura Condensed"/>
              </a:rPr>
              <a:t>be able to explain the difference between sprites and costumes</a:t>
            </a:r>
            <a:endParaRPr/>
          </a:p>
          <a:p>
            <a:pPr>
              <a:lnSpc>
                <a:spcPct val="100000"/>
              </a:lnSpc>
              <a:buFont typeface="Lucida Grande"/>
              <a:buChar char="+"/>
            </a:pPr>
            <a:r>
              <a:rPr lang="fr-FR" sz="1200">
                <a:solidFill>
                  <a:srgbClr val="000000"/>
                </a:solidFill>
                <a:latin typeface="Futura Condensed"/>
              </a:rPr>
              <a:t>practice experimenting and iterating through developing an animation project</a:t>
            </a:r>
            <a:endParaRPr/>
          </a:p>
        </p:txBody>
      </p:sp>
      <p:sp>
        <p:nvSpPr>
          <p:cNvPr id="337" name="CustomShape 24"/>
          <p:cNvSpPr/>
          <p:nvPr/>
        </p:nvSpPr>
        <p:spPr>
          <a:xfrm>
            <a:off x="1302480" y="606960"/>
            <a:ext cx="2815200" cy="1735200"/>
          </a:xfrm>
          <a:prstGeom prst="rect">
            <a:avLst/>
          </a:prstGeom>
          <a:noFill/>
          <a:ln>
            <a:noFill/>
          </a:ln>
        </p:spPr>
        <p:txBody>
          <a:bodyPr lIns="90000" rIns="90000" tIns="45000" bIns="45000"/>
          <a:p>
            <a:pPr>
              <a:lnSpc>
                <a:spcPct val="100000"/>
              </a:lnSpc>
            </a:pPr>
            <a:r>
              <a:rPr lang="fr-FR" sz="5400">
                <a:solidFill>
                  <a:srgbClr val="000000"/>
                </a:solidFill>
                <a:latin typeface="Futura Condensed"/>
              </a:rPr>
              <a:t>IT’S ALIVE!</a:t>
            </a:r>
            <a:endParaRPr/>
          </a:p>
        </p:txBody>
      </p:sp>
      <p:sp>
        <p:nvSpPr>
          <p:cNvPr id="338" name="CustomShape 25"/>
          <p:cNvSpPr/>
          <p:nvPr/>
        </p:nvSpPr>
        <p:spPr>
          <a:xfrm>
            <a:off x="252936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39" name="Picture 66" descr=""/>
          <p:cNvPicPr/>
          <p:nvPr/>
        </p:nvPicPr>
        <p:blipFill>
          <a:blip r:embed="rId1"/>
          <a:stretch>
            <a:fillRect/>
          </a:stretch>
        </p:blipFill>
        <p:spPr>
          <a:xfrm>
            <a:off x="2268000" y="1752480"/>
            <a:ext cx="328320" cy="328320"/>
          </a:xfrm>
          <a:prstGeom prst="rect">
            <a:avLst/>
          </a:prstGeom>
          <a:ln>
            <a:noFill/>
          </a:ln>
        </p:spPr>
      </p:pic>
      <p:sp>
        <p:nvSpPr>
          <p:cNvPr id="340" name="Line 26"/>
          <p:cNvSpPr/>
          <p:nvPr/>
        </p:nvSpPr>
        <p:spPr>
          <a:xfrm>
            <a:off x="3884400" y="794160"/>
            <a:ext cx="0" cy="1123200"/>
          </a:xfrm>
          <a:prstGeom prst="line">
            <a:avLst/>
          </a:prstGeom>
          <a:ln cap="rnd" w="3240">
            <a:solidFill>
              <a:srgbClr val="000000"/>
            </a:solidFill>
            <a:custDash>
              <a:ds d="4900000000" sp="3675000000"/>
            </a:custDash>
            <a:round/>
          </a:ln>
        </p:spPr>
      </p:sp>
      <p:sp>
        <p:nvSpPr>
          <p:cNvPr id="341" name="Line 27"/>
          <p:cNvSpPr/>
          <p:nvPr/>
        </p:nvSpPr>
        <p:spPr>
          <a:xfrm flipH="1">
            <a:off x="3663360" y="794520"/>
            <a:ext cx="221040" cy="0"/>
          </a:xfrm>
          <a:prstGeom prst="line">
            <a:avLst/>
          </a:prstGeom>
          <a:ln cap="rnd" w="3240">
            <a:solidFill>
              <a:srgbClr val="000000"/>
            </a:solidFill>
            <a:custDash>
              <a:ds d="4900000000" sp="3675000000"/>
            </a:custDash>
            <a:round/>
          </a:ln>
        </p:spPr>
      </p:sp>
      <p:sp>
        <p:nvSpPr>
          <p:cNvPr id="342" name="Line 28"/>
          <p:cNvSpPr/>
          <p:nvPr/>
        </p:nvSpPr>
        <p:spPr>
          <a:xfrm flipH="1">
            <a:off x="3663360" y="1912680"/>
            <a:ext cx="221040" cy="0"/>
          </a:xfrm>
          <a:prstGeom prst="line">
            <a:avLst/>
          </a:prstGeom>
          <a:ln cap="rnd" w="3240">
            <a:solidFill>
              <a:srgbClr val="000000"/>
            </a:solidFill>
            <a:custDash>
              <a:ds d="4900000000" sp="3675000000"/>
            </a:custDash>
            <a:round/>
            <a:tailEnd len="med" type="triangle" w="med"/>
          </a:ln>
        </p:spPr>
      </p:sp>
      <p:sp>
        <p:nvSpPr>
          <p:cNvPr id="343" name="Line 29"/>
          <p:cNvSpPr/>
          <p:nvPr/>
        </p:nvSpPr>
        <p:spPr>
          <a:xfrm>
            <a:off x="3884400" y="1342800"/>
            <a:ext cx="221040" cy="0"/>
          </a:xfrm>
          <a:prstGeom prst="line">
            <a:avLst/>
          </a:prstGeom>
          <a:ln cap="rnd" w="3240">
            <a:solidFill>
              <a:srgbClr val="000000"/>
            </a:solidFill>
            <a:custDash>
              <a:ds d="4900000000" sp="3675000000"/>
            </a:custDash>
            <a:round/>
            <a:tailEnd len="med" type="triangle" w="med"/>
          </a:ln>
        </p:spPr>
      </p:sp>
      <p:sp>
        <p:nvSpPr>
          <p:cNvPr id="344"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48</a:t>
            </a:r>
            <a:endParaRPr/>
          </a:p>
        </p:txBody>
      </p:sp>
      <p:pic>
        <p:nvPicPr>
          <p:cNvPr id="345" name="Picture 70" descr=""/>
          <p:cNvPicPr/>
          <p:nvPr/>
        </p:nvPicPr>
        <p:blipFill>
          <a:blip r:embed="rId2"/>
          <a:stretch>
            <a:fillRect/>
          </a:stretch>
        </p:blipFill>
        <p:spPr>
          <a:xfrm>
            <a:off x="551160" y="-7200"/>
            <a:ext cx="493200" cy="2791080"/>
          </a:xfrm>
          <a:prstGeom prst="rect">
            <a:avLst/>
          </a:prstGeom>
          <a:ln>
            <a:noFill/>
          </a:ln>
        </p:spPr>
      </p:pic>
      <p:sp>
        <p:nvSpPr>
          <p:cNvPr id="346"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7" name="Picture 10" descr=""/>
          <p:cNvPicPr/>
          <p:nvPr/>
        </p:nvPicPr>
        <p:blipFill>
          <a:blip r:embed="rId1"/>
          <a:stretch>
            <a:fillRect/>
          </a:stretch>
        </p:blipFill>
        <p:spPr>
          <a:xfrm>
            <a:off x="3607920" y="4041360"/>
            <a:ext cx="2050200" cy="1530360"/>
          </a:xfrm>
          <a:prstGeom prst="rect">
            <a:avLst/>
          </a:prstGeom>
          <a:ln>
            <a:noFill/>
          </a:ln>
        </p:spPr>
      </p:pic>
      <p:pic>
        <p:nvPicPr>
          <p:cNvPr id="348" name="Picture 11" descr=""/>
          <p:cNvPicPr/>
          <p:nvPr/>
        </p:nvPicPr>
        <p:blipFill>
          <a:blip r:embed="rId2"/>
          <a:stretch>
            <a:fillRect/>
          </a:stretch>
        </p:blipFill>
        <p:spPr>
          <a:xfrm>
            <a:off x="5189040" y="5803560"/>
            <a:ext cx="2015640" cy="1507320"/>
          </a:xfrm>
          <a:prstGeom prst="rect">
            <a:avLst/>
          </a:prstGeom>
          <a:ln>
            <a:noFill/>
          </a:ln>
        </p:spPr>
      </p:pic>
      <p:pic>
        <p:nvPicPr>
          <p:cNvPr id="349" name="Picture 1" descr=""/>
          <p:cNvPicPr/>
          <p:nvPr/>
        </p:nvPicPr>
        <p:blipFill>
          <a:blip r:embed="rId3"/>
          <a:stretch>
            <a:fillRect/>
          </a:stretch>
        </p:blipFill>
        <p:spPr>
          <a:xfrm>
            <a:off x="3607920" y="758160"/>
            <a:ext cx="3643200" cy="2719080"/>
          </a:xfrm>
          <a:prstGeom prst="rect">
            <a:avLst/>
          </a:prstGeom>
          <a:ln>
            <a:noFill/>
          </a:ln>
        </p:spPr>
      </p:pic>
      <p:sp>
        <p:nvSpPr>
          <p:cNvPr id="350" name="CustomShape 1"/>
          <p:cNvSpPr/>
          <p:nvPr/>
        </p:nvSpPr>
        <p:spPr>
          <a:xfrm>
            <a:off x="538560" y="14328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TAKE AN IMAGE OR A PHOTO AND MAKE IT COME ALIVE?</a:t>
            </a:r>
            <a:endParaRPr/>
          </a:p>
        </p:txBody>
      </p:sp>
      <p:sp>
        <p:nvSpPr>
          <p:cNvPr id="351" name="CustomShape 2"/>
          <p:cNvSpPr/>
          <p:nvPr/>
        </p:nvSpPr>
        <p:spPr>
          <a:xfrm>
            <a:off x="445320" y="2206800"/>
            <a:ext cx="2356560" cy="11844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explore ways of bringing sprites, images, and ideas to life as an animation by programming a series of costume changes.</a:t>
            </a:r>
            <a:endParaRPr/>
          </a:p>
        </p:txBody>
      </p:sp>
      <p:sp>
        <p:nvSpPr>
          <p:cNvPr id="352" name="CustomShape 3"/>
          <p:cNvSpPr/>
          <p:nvPr/>
        </p:nvSpPr>
        <p:spPr>
          <a:xfrm>
            <a:off x="426600" y="4228560"/>
            <a:ext cx="2884320" cy="12207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Choose a sprite.</a:t>
            </a:r>
            <a:endParaRPr/>
          </a:p>
          <a:p>
            <a:pPr>
              <a:lnSpc>
                <a:spcPct val="130000"/>
              </a:lnSpc>
              <a:buFont typeface="Wingdings" charset="2"/>
              <a:buChar char=""/>
            </a:pPr>
            <a:r>
              <a:rPr lang="fr-FR" sz="1200">
                <a:solidFill>
                  <a:srgbClr val="000000"/>
                </a:solidFill>
                <a:latin typeface="Futura Condensed"/>
              </a:rPr>
              <a:t>Add a different costume.</a:t>
            </a:r>
            <a:endParaRPr/>
          </a:p>
          <a:p>
            <a:pPr>
              <a:lnSpc>
                <a:spcPct val="130000"/>
              </a:lnSpc>
              <a:buFont typeface="Wingdings" charset="2"/>
              <a:buChar char=""/>
            </a:pPr>
            <a:r>
              <a:rPr lang="fr-FR" sz="1200">
                <a:solidFill>
                  <a:srgbClr val="000000"/>
                </a:solidFill>
                <a:latin typeface="Futura Condensed"/>
              </a:rPr>
              <a:t>Add blocks to make the image come alive.</a:t>
            </a:r>
            <a:endParaRPr/>
          </a:p>
          <a:p>
            <a:pPr>
              <a:lnSpc>
                <a:spcPct val="130000"/>
              </a:lnSpc>
              <a:buFont typeface="Wingdings" charset="2"/>
              <a:buChar char=""/>
            </a:pPr>
            <a:r>
              <a:rPr lang="fr-FR" sz="1200">
                <a:solidFill>
                  <a:srgbClr val="000000"/>
                </a:solidFill>
                <a:latin typeface="Futura Condensed"/>
              </a:rPr>
              <a:t>Repeat!</a:t>
            </a:r>
            <a:endParaRPr/>
          </a:p>
        </p:txBody>
      </p:sp>
      <p:sp>
        <p:nvSpPr>
          <p:cNvPr id="353" name="CustomShape 4"/>
          <p:cNvSpPr/>
          <p:nvPr/>
        </p:nvSpPr>
        <p:spPr>
          <a:xfrm>
            <a:off x="436680" y="8517960"/>
            <a:ext cx="2463840" cy="209700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Try sketching your animation ideas on paper first – like a flipbook.</a:t>
            </a:r>
            <a:endParaRPr/>
          </a:p>
          <a:p>
            <a:pPr>
              <a:lnSpc>
                <a:spcPct val="100000"/>
              </a:lnSpc>
              <a:buFont typeface="Wingdings" charset="2"/>
              <a:buChar char=""/>
            </a:pPr>
            <a:r>
              <a:rPr lang="fr-FR" sz="1200">
                <a:solidFill>
                  <a:srgbClr val="000000"/>
                </a:solidFill>
                <a:latin typeface="Futura Condensed"/>
              </a:rPr>
              <a:t>Experiment with different blocks and costumes until you find something you enjoy.</a:t>
            </a:r>
            <a:endParaRPr/>
          </a:p>
          <a:p>
            <a:pPr>
              <a:lnSpc>
                <a:spcPct val="100000"/>
              </a:lnSpc>
              <a:buFont typeface="Wingdings" charset="2"/>
              <a:buChar char=""/>
            </a:pPr>
            <a:r>
              <a:rPr lang="fr-FR" sz="1200">
                <a:solidFill>
                  <a:srgbClr val="000000"/>
                </a:solidFill>
                <a:latin typeface="Futura Condensed"/>
              </a:rPr>
              <a:t>Need some inspiration? Find projects in the Animation section of the Explore page.</a:t>
            </a:r>
            <a:endParaRPr/>
          </a:p>
        </p:txBody>
      </p:sp>
      <p:sp>
        <p:nvSpPr>
          <p:cNvPr id="354" name="CustomShape 5"/>
          <p:cNvSpPr/>
          <p:nvPr/>
        </p:nvSpPr>
        <p:spPr>
          <a:xfrm>
            <a:off x="0" y="7871040"/>
            <a:ext cx="7771680" cy="409680"/>
          </a:xfrm>
          <a:prstGeom prst="rect">
            <a:avLst/>
          </a:prstGeom>
          <a:solidFill>
            <a:srgbClr val="713cd1"/>
          </a:solidFill>
          <a:ln w="9360">
            <a:noFill/>
          </a:ln>
        </p:spPr>
      </p:sp>
      <p:sp>
        <p:nvSpPr>
          <p:cNvPr id="355" name="CustomShape 6"/>
          <p:cNvSpPr/>
          <p:nvPr/>
        </p:nvSpPr>
        <p:spPr>
          <a:xfrm>
            <a:off x="1397880" y="8077680"/>
            <a:ext cx="380160" cy="325440"/>
          </a:xfrm>
          <a:prstGeom prst="diamond">
            <a:avLst/>
          </a:prstGeom>
          <a:solidFill>
            <a:srgbClr val="713cd1"/>
          </a:solidFill>
          <a:ln w="9360">
            <a:noFill/>
          </a:ln>
        </p:spPr>
      </p:sp>
      <p:sp>
        <p:nvSpPr>
          <p:cNvPr id="356" name="CustomShape 7"/>
          <p:cNvSpPr/>
          <p:nvPr/>
        </p:nvSpPr>
        <p:spPr>
          <a:xfrm>
            <a:off x="5276880" y="8066160"/>
            <a:ext cx="380160" cy="325440"/>
          </a:xfrm>
          <a:prstGeom prst="diamond">
            <a:avLst/>
          </a:prstGeom>
          <a:solidFill>
            <a:srgbClr val="713cd1"/>
          </a:solidFill>
          <a:ln w="9360">
            <a:noFill/>
          </a:ln>
        </p:spPr>
      </p:sp>
      <p:sp>
        <p:nvSpPr>
          <p:cNvPr id="357" name="CustomShape 8"/>
          <p:cNvSpPr/>
          <p:nvPr/>
        </p:nvSpPr>
        <p:spPr>
          <a:xfrm>
            <a:off x="0" y="7879320"/>
            <a:ext cx="31849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358" name="CustomShape 9"/>
          <p:cNvSpPr/>
          <p:nvPr/>
        </p:nvSpPr>
        <p:spPr>
          <a:xfrm>
            <a:off x="3185640" y="7884720"/>
            <a:ext cx="458604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59" name="CustomShape 10"/>
          <p:cNvSpPr/>
          <p:nvPr/>
        </p:nvSpPr>
        <p:spPr>
          <a:xfrm>
            <a:off x="3411360" y="8517960"/>
            <a:ext cx="4072680" cy="1899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It’s Alive studio: </a:t>
            </a:r>
            <a:r>
              <a:rPr lang="fr-FR" sz="1100">
                <a:solidFill>
                  <a:srgbClr val="000000"/>
                </a:solidFill>
                <a:latin typeface="Futura Condensed"/>
              </a:rPr>
              <a:t>http://scratch.mit.edu/studios/475529</a:t>
            </a:r>
            <a:endParaRPr/>
          </a:p>
          <a:p>
            <a:pPr>
              <a:lnSpc>
                <a:spcPct val="100000"/>
              </a:lnSpc>
              <a:buFont typeface="Lucida Grande"/>
              <a:buChar char="+"/>
            </a:pPr>
            <a:r>
              <a:rPr lang="fr-FR" sz="1200">
                <a:solidFill>
                  <a:srgbClr val="000000"/>
                </a:solidFill>
                <a:latin typeface="Futura Condensed"/>
              </a:rPr>
              <a:t>Challenge yourself to do more! Add more features to your project to make your animations look even more lifelike.</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Share your project with a partner and walk them through your design process.</a:t>
            </a:r>
            <a:endParaRPr/>
          </a:p>
          <a:p>
            <a:pPr>
              <a:lnSpc>
                <a:spcPct val="100000"/>
              </a:lnSpc>
              <a:buFont typeface="Lucida Grande"/>
              <a:buChar char="+"/>
            </a:pPr>
            <a:r>
              <a:rPr lang="fr-FR" sz="1200">
                <a:solidFill>
                  <a:srgbClr val="000000"/>
                </a:solidFill>
                <a:latin typeface="Futura Condensed"/>
              </a:rPr>
              <a:t>Find an animated project you’re inspired by and remix it!</a:t>
            </a:r>
            <a:endParaRPr/>
          </a:p>
        </p:txBody>
      </p:sp>
      <p:sp>
        <p:nvSpPr>
          <p:cNvPr id="360" name="Line 11"/>
          <p:cNvSpPr/>
          <p:nvPr/>
        </p:nvSpPr>
        <p:spPr>
          <a:xfrm>
            <a:off x="3185280" y="8391960"/>
            <a:ext cx="0" cy="1527840"/>
          </a:xfrm>
          <a:prstGeom prst="line">
            <a:avLst/>
          </a:prstGeom>
          <a:ln cap="rnd" w="6480">
            <a:solidFill>
              <a:srgbClr val="808080"/>
            </a:solidFill>
            <a:custDash>
              <a:ds d="4900000000" sp="3675000000"/>
            </a:custDash>
            <a:round/>
          </a:ln>
        </p:spPr>
      </p:sp>
      <p:sp>
        <p:nvSpPr>
          <p:cNvPr id="361" name="CustomShape 12"/>
          <p:cNvSpPr/>
          <p:nvPr/>
        </p:nvSpPr>
        <p:spPr>
          <a:xfrm>
            <a:off x="1533960" y="2908800"/>
            <a:ext cx="1725840" cy="360"/>
          </a:xfrm>
          <a:prstGeom prst="straightConnector1">
            <a:avLst/>
          </a:prstGeom>
          <a:noFill/>
          <a:ln cap="rnd" w="12600">
            <a:solidFill>
              <a:srgbClr val="000000"/>
            </a:solidFill>
            <a:custDash>
              <a:ds d="4900000000" sp="3675000000"/>
            </a:custDash>
            <a:round/>
            <a:tailEnd len="med" type="triangle" w="med"/>
          </a:ln>
        </p:spPr>
      </p:sp>
      <p:sp>
        <p:nvSpPr>
          <p:cNvPr id="362" name="CustomShape 13"/>
          <p:cNvSpPr/>
          <p:nvPr/>
        </p:nvSpPr>
        <p:spPr>
          <a:xfrm flipV="1">
            <a:off x="2782080" y="4897080"/>
            <a:ext cx="130680" cy="360"/>
          </a:xfrm>
          <a:prstGeom prst="straightConnector1">
            <a:avLst/>
          </a:prstGeom>
          <a:noFill/>
          <a:ln cap="rnd" w="12600">
            <a:solidFill>
              <a:srgbClr val="000000"/>
            </a:solidFill>
            <a:custDash>
              <a:ds d="4900000000" sp="3675000000"/>
            </a:custDash>
            <a:round/>
          </a:ln>
        </p:spPr>
      </p:sp>
      <p:sp>
        <p:nvSpPr>
          <p:cNvPr id="363" name="CustomShape 14"/>
          <p:cNvSpPr/>
          <p:nvPr/>
        </p:nvSpPr>
        <p:spPr>
          <a:xfrm flipV="1">
            <a:off x="2911680" y="4892400"/>
            <a:ext cx="360" cy="586080"/>
          </a:xfrm>
          <a:prstGeom prst="straightConnector1">
            <a:avLst/>
          </a:prstGeom>
          <a:noFill/>
          <a:ln cap="rnd" w="12600">
            <a:solidFill>
              <a:srgbClr val="000000"/>
            </a:solidFill>
            <a:custDash>
              <a:ds d="4900000000" sp="3675000000"/>
            </a:custDash>
            <a:round/>
            <a:tailEnd len="med" type="triangle" w="med"/>
          </a:ln>
        </p:spPr>
      </p:sp>
      <p:sp>
        <p:nvSpPr>
          <p:cNvPr id="364" name="CustomShape 15"/>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65" name="Line 16"/>
          <p:cNvSpPr/>
          <p:nvPr/>
        </p:nvSpPr>
        <p:spPr>
          <a:xfrm>
            <a:off x="534960" y="4194000"/>
            <a:ext cx="2717640" cy="0"/>
          </a:xfrm>
          <a:prstGeom prst="line">
            <a:avLst/>
          </a:prstGeom>
          <a:ln w="9360">
            <a:solidFill>
              <a:srgbClr val="000000"/>
            </a:solidFill>
            <a:round/>
          </a:ln>
        </p:spPr>
      </p:sp>
      <p:sp>
        <p:nvSpPr>
          <p:cNvPr id="366" name="CustomShape 17"/>
          <p:cNvSpPr/>
          <p:nvPr/>
        </p:nvSpPr>
        <p:spPr>
          <a:xfrm>
            <a:off x="1981080" y="4660920"/>
            <a:ext cx="1429200" cy="360"/>
          </a:xfrm>
          <a:prstGeom prst="straightConnector1">
            <a:avLst/>
          </a:prstGeom>
          <a:noFill/>
          <a:ln cap="rnd" w="12600">
            <a:solidFill>
              <a:srgbClr val="000000"/>
            </a:solidFill>
            <a:custDash>
              <a:ds d="4900000000" sp="3675000000"/>
            </a:custDash>
            <a:round/>
            <a:tailEnd len="med" type="triangle" w="med"/>
          </a:ln>
        </p:spPr>
      </p:sp>
      <p:pic>
        <p:nvPicPr>
          <p:cNvPr id="367" name="Picture 31" descr=""/>
          <p:cNvPicPr/>
          <p:nvPr/>
        </p:nvPicPr>
        <p:blipFill>
          <a:blip r:embed="rId4"/>
          <a:stretch>
            <a:fillRect/>
          </a:stretch>
        </p:blipFill>
        <p:spPr>
          <a:xfrm>
            <a:off x="334440" y="5271840"/>
            <a:ext cx="2662920" cy="2553120"/>
          </a:xfrm>
          <a:prstGeom prst="rect">
            <a:avLst/>
          </a:prstGeom>
          <a:ln>
            <a:noFill/>
          </a:ln>
        </p:spPr>
      </p:pic>
      <p:sp>
        <p:nvSpPr>
          <p:cNvPr id="368" name="CustomShape 18"/>
          <p:cNvSpPr/>
          <p:nvPr/>
        </p:nvSpPr>
        <p:spPr>
          <a:xfrm flipV="1">
            <a:off x="5586840" y="4758120"/>
            <a:ext cx="912240" cy="360"/>
          </a:xfrm>
          <a:prstGeom prst="straightConnector1">
            <a:avLst/>
          </a:prstGeom>
          <a:noFill/>
          <a:ln cap="rnd" w="12600">
            <a:solidFill>
              <a:srgbClr val="000000"/>
            </a:solidFill>
            <a:custDash>
              <a:ds d="4900000000" sp="3675000000"/>
            </a:custDash>
            <a:round/>
          </a:ln>
        </p:spPr>
      </p:sp>
      <p:sp>
        <p:nvSpPr>
          <p:cNvPr id="369" name="CustomShape 19"/>
          <p:cNvSpPr/>
          <p:nvPr/>
        </p:nvSpPr>
        <p:spPr>
          <a:xfrm flipV="1">
            <a:off x="6501960" y="4751280"/>
            <a:ext cx="360" cy="1154520"/>
          </a:xfrm>
          <a:prstGeom prst="straightConnector1">
            <a:avLst/>
          </a:prstGeom>
          <a:noFill/>
          <a:ln cap="rnd" w="12600">
            <a:solidFill>
              <a:srgbClr val="000000"/>
            </a:solidFill>
            <a:custDash>
              <a:ds d="4900000000" sp="3675000000"/>
            </a:custDash>
            <a:round/>
            <a:tailEnd len="med" type="triangle" w="med"/>
          </a:ln>
        </p:spPr>
      </p:sp>
      <p:sp>
        <p:nvSpPr>
          <p:cNvPr id="370" name="CustomShape 20"/>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371" name="CustomShape 21"/>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72" name="CustomShape 22"/>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373" name="CustomShape 23"/>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74" name="CustomShape 24"/>
          <p:cNvSpPr/>
          <p:nvPr/>
        </p:nvSpPr>
        <p:spPr>
          <a:xfrm>
            <a:off x="457920" y="606960"/>
            <a:ext cx="2815200" cy="1735200"/>
          </a:xfrm>
          <a:prstGeom prst="rect">
            <a:avLst/>
          </a:prstGeom>
          <a:noFill/>
          <a:ln>
            <a:noFill/>
          </a:ln>
        </p:spPr>
        <p:txBody>
          <a:bodyPr lIns="90000" rIns="90000" tIns="45000" bIns="45000"/>
          <a:p>
            <a:pPr>
              <a:lnSpc>
                <a:spcPct val="100000"/>
              </a:lnSpc>
            </a:pPr>
            <a:r>
              <a:rPr lang="fr-FR" sz="5400">
                <a:solidFill>
                  <a:srgbClr val="000000"/>
                </a:solidFill>
                <a:latin typeface="Futura Condensed"/>
              </a:rPr>
              <a:t>IT’S ALIVE!</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5" name="CustomShape 1"/>
          <p:cNvSpPr/>
          <p:nvPr/>
        </p:nvSpPr>
        <p:spPr>
          <a:xfrm>
            <a:off x="6965280" y="2133720"/>
            <a:ext cx="781200" cy="781200"/>
          </a:xfrm>
          <a:prstGeom prst="diamond">
            <a:avLst/>
          </a:prstGeom>
          <a:solidFill>
            <a:srgbClr val="ffffff"/>
          </a:solidFill>
          <a:ln w="9360">
            <a:noFill/>
          </a:ln>
        </p:spPr>
      </p:sp>
      <p:sp>
        <p:nvSpPr>
          <p:cNvPr id="376" name="CustomShape 2"/>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 2 Debug It! handout</a:t>
            </a:r>
            <a:endParaRPr/>
          </a:p>
          <a:p>
            <a:pPr>
              <a:lnSpc>
                <a:spcPct val="100000"/>
              </a:lnSpc>
              <a:buFont typeface="Wingdings" charset="2"/>
              <a:buChar char=""/>
            </a:pPr>
            <a:r>
              <a:rPr lang="fr-FR" sz="1200">
                <a:solidFill>
                  <a:srgbClr val="000000"/>
                </a:solidFill>
                <a:latin typeface="Futura Condensed"/>
              </a:rPr>
              <a:t>Unit 2 Debug It! studio</a:t>
            </a:r>
            <a:endParaRPr/>
          </a:p>
          <a:p>
            <a:pPr>
              <a:lnSpc>
                <a:spcPct val="100000"/>
              </a:lnSpc>
              <a:buFont typeface="Wingdings" charset="2"/>
              <a:buChar char=""/>
            </a:pPr>
            <a:r>
              <a:rPr lang="fr-FR" sz="1200">
                <a:solidFill>
                  <a:srgbClr val="000000"/>
                </a:solidFill>
                <a:latin typeface="Futura Condensed"/>
              </a:rPr>
              <a:t>http://scratch.mit.edu/studios/475539</a:t>
            </a:r>
            <a:endParaRPr/>
          </a:p>
        </p:txBody>
      </p:sp>
      <p:sp>
        <p:nvSpPr>
          <p:cNvPr id="377" name="CustomShape 3"/>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78" name="Line 4"/>
          <p:cNvSpPr/>
          <p:nvPr/>
        </p:nvSpPr>
        <p:spPr>
          <a:xfrm flipV="1">
            <a:off x="4104720" y="3163320"/>
            <a:ext cx="3117240" cy="8640"/>
          </a:xfrm>
          <a:prstGeom prst="line">
            <a:avLst/>
          </a:prstGeom>
          <a:ln w="9360">
            <a:solidFill>
              <a:srgbClr val="000000"/>
            </a:solidFill>
            <a:round/>
          </a:ln>
        </p:spPr>
      </p:sp>
      <p:sp>
        <p:nvSpPr>
          <p:cNvPr id="379" name="CustomShape 5"/>
          <p:cNvSpPr/>
          <p:nvPr/>
        </p:nvSpPr>
        <p:spPr>
          <a:xfrm>
            <a:off x="551160" y="3328560"/>
            <a:ext cx="3230640" cy="5200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Unit 2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Debug It! programs from the Unit 2 Debug It! studio or by following the project links listed on the Unit 2 Debug It! handout. Encourage students to click on the “Look Inside” button to investigate the buggy program, tinker with problematic code, and test possible solutions.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test and debug each Debug It! challenge. Optionally, have students use the remix function in Scratch to fix the bugs and save corrected programs.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testing and debugging experiences by responding to the reflection prompts in their design journals or in a group discussion.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Create a class list of debugging strategies by collecting students’ problem finding and problem solving approaches.</a:t>
            </a:r>
            <a:endParaRPr/>
          </a:p>
        </p:txBody>
      </p:sp>
      <p:sp>
        <p:nvSpPr>
          <p:cNvPr id="380" name="CustomShape 6"/>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81" name="Line 7"/>
          <p:cNvSpPr/>
          <p:nvPr/>
        </p:nvSpPr>
        <p:spPr>
          <a:xfrm flipV="1">
            <a:off x="550800" y="3163320"/>
            <a:ext cx="3231360" cy="8640"/>
          </a:xfrm>
          <a:prstGeom prst="line">
            <a:avLst/>
          </a:prstGeom>
          <a:ln w="9360">
            <a:solidFill>
              <a:srgbClr val="000000"/>
            </a:solidFill>
            <a:round/>
          </a:ln>
        </p:spPr>
      </p:sp>
      <p:sp>
        <p:nvSpPr>
          <p:cNvPr id="382" name="CustomShape 8"/>
          <p:cNvSpPr/>
          <p:nvPr/>
        </p:nvSpPr>
        <p:spPr>
          <a:xfrm>
            <a:off x="4105080" y="4587840"/>
            <a:ext cx="3116520" cy="10026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How did you identify the problem?</a:t>
            </a:r>
            <a:endParaRPr/>
          </a:p>
          <a:p>
            <a:pPr>
              <a:lnSpc>
                <a:spcPct val="100000"/>
              </a:lnSpc>
              <a:buFont typeface="Lucida Grande"/>
              <a:buChar char="+"/>
            </a:pPr>
            <a:r>
              <a:rPr lang="fr-FR" sz="1200">
                <a:solidFill>
                  <a:srgbClr val="000000"/>
                </a:solidFill>
                <a:latin typeface="Futura Condensed"/>
              </a:rPr>
              <a:t>How did you fix the problem?</a:t>
            </a:r>
            <a:endParaRPr/>
          </a:p>
          <a:p>
            <a:pPr>
              <a:lnSpc>
                <a:spcPct val="100000"/>
              </a:lnSpc>
              <a:buFont typeface="Lucida Grande"/>
              <a:buChar char="+"/>
            </a:pPr>
            <a:r>
              <a:rPr lang="fr-FR" sz="1200">
                <a:solidFill>
                  <a:srgbClr val="000000"/>
                </a:solidFill>
                <a:latin typeface="Futura Condensed"/>
              </a:rPr>
              <a:t>Did others have alternative approaches to fixing the problem?</a:t>
            </a:r>
            <a:endParaRPr/>
          </a:p>
        </p:txBody>
      </p:sp>
      <p:sp>
        <p:nvSpPr>
          <p:cNvPr id="383" name="CustomShape 9"/>
          <p:cNvSpPr/>
          <p:nvPr/>
        </p:nvSpPr>
        <p:spPr>
          <a:xfrm>
            <a:off x="4007880" y="40899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84" name="Line 10"/>
          <p:cNvSpPr/>
          <p:nvPr/>
        </p:nvSpPr>
        <p:spPr>
          <a:xfrm flipV="1">
            <a:off x="4104720" y="4428360"/>
            <a:ext cx="3117240" cy="8640"/>
          </a:xfrm>
          <a:prstGeom prst="line">
            <a:avLst/>
          </a:prstGeom>
          <a:ln w="9360">
            <a:solidFill>
              <a:srgbClr val="000000"/>
            </a:solidFill>
            <a:round/>
          </a:ln>
        </p:spPr>
      </p:sp>
      <p:sp>
        <p:nvSpPr>
          <p:cNvPr id="385" name="CustomShape 11"/>
          <p:cNvSpPr/>
          <p:nvPr/>
        </p:nvSpPr>
        <p:spPr>
          <a:xfrm>
            <a:off x="457920" y="2053080"/>
            <a:ext cx="29131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386" name="CustomShape 12"/>
          <p:cNvSpPr/>
          <p:nvPr/>
        </p:nvSpPr>
        <p:spPr>
          <a:xfrm rot="16200000">
            <a:off x="6953400" y="2404080"/>
            <a:ext cx="478800" cy="243360"/>
          </a:xfrm>
          <a:prstGeom prst="triangle">
            <a:avLst>
              <a:gd name="adj" fmla="val 51144"/>
            </a:avLst>
          </a:prstGeom>
          <a:solidFill>
            <a:srgbClr val="ffffff"/>
          </a:solidFill>
          <a:ln w="9360">
            <a:solidFill>
              <a:srgbClr val="ffffff"/>
            </a:solidFill>
            <a:round/>
          </a:ln>
        </p:spPr>
      </p:sp>
      <p:sp>
        <p:nvSpPr>
          <p:cNvPr id="387" name="CustomShape 13"/>
          <p:cNvSpPr/>
          <p:nvPr/>
        </p:nvSpPr>
        <p:spPr>
          <a:xfrm>
            <a:off x="4105080" y="620496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solve all five bugs? If not, how might you clarify the concepts expressed in the unsolved programs?</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388" name="CustomShape 14"/>
          <p:cNvSpPr/>
          <p:nvPr/>
        </p:nvSpPr>
        <p:spPr>
          <a:xfrm>
            <a:off x="4007880" y="57092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89" name="Line 15"/>
          <p:cNvSpPr/>
          <p:nvPr/>
        </p:nvSpPr>
        <p:spPr>
          <a:xfrm flipV="1">
            <a:off x="4104720" y="6039720"/>
            <a:ext cx="3117240" cy="8640"/>
          </a:xfrm>
          <a:prstGeom prst="line">
            <a:avLst/>
          </a:prstGeom>
          <a:ln w="9360">
            <a:solidFill>
              <a:srgbClr val="000000"/>
            </a:solidFill>
            <a:round/>
          </a:ln>
        </p:spPr>
      </p:sp>
      <p:sp>
        <p:nvSpPr>
          <p:cNvPr id="390" name="CustomShape 16"/>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91" name="Line 17"/>
          <p:cNvSpPr/>
          <p:nvPr/>
        </p:nvSpPr>
        <p:spPr>
          <a:xfrm flipV="1">
            <a:off x="550800" y="7968960"/>
            <a:ext cx="6671160" cy="14040"/>
          </a:xfrm>
          <a:prstGeom prst="line">
            <a:avLst/>
          </a:prstGeom>
          <a:ln w="9360">
            <a:solidFill>
              <a:srgbClr val="000000"/>
            </a:solidFill>
            <a:round/>
          </a:ln>
        </p:spPr>
      </p:sp>
      <p:sp>
        <p:nvSpPr>
          <p:cNvPr id="392" name="CustomShape 18"/>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93" name="Line 19"/>
          <p:cNvSpPr/>
          <p:nvPr/>
        </p:nvSpPr>
        <p:spPr>
          <a:xfrm>
            <a:off x="3856680" y="8086680"/>
            <a:ext cx="0" cy="1805760"/>
          </a:xfrm>
          <a:prstGeom prst="line">
            <a:avLst/>
          </a:prstGeom>
          <a:ln cap="rnd" w="6480">
            <a:solidFill>
              <a:srgbClr val="808080"/>
            </a:solidFill>
            <a:custDash>
              <a:ds d="4900000000" sp="3675000000"/>
            </a:custDash>
            <a:round/>
          </a:ln>
        </p:spPr>
      </p:sp>
      <p:sp>
        <p:nvSpPr>
          <p:cNvPr id="394" name="CustomShape 20"/>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95" name="Line 21"/>
          <p:cNvSpPr/>
          <p:nvPr/>
        </p:nvSpPr>
        <p:spPr>
          <a:xfrm flipH="1">
            <a:off x="4401000" y="8385840"/>
            <a:ext cx="2814840" cy="0"/>
          </a:xfrm>
          <a:prstGeom prst="line">
            <a:avLst/>
          </a:prstGeom>
          <a:ln cap="rnd" w="6480">
            <a:solidFill>
              <a:srgbClr val="000000"/>
            </a:solidFill>
            <a:custDash>
              <a:ds d="4900000000" sp="3675000000"/>
            </a:custDash>
            <a:round/>
          </a:ln>
        </p:spPr>
      </p:sp>
      <p:sp>
        <p:nvSpPr>
          <p:cNvPr id="396" name="Line 22"/>
          <p:cNvSpPr/>
          <p:nvPr/>
        </p:nvSpPr>
        <p:spPr>
          <a:xfrm flipH="1">
            <a:off x="4401000" y="8679240"/>
            <a:ext cx="2814840" cy="0"/>
          </a:xfrm>
          <a:prstGeom prst="line">
            <a:avLst/>
          </a:prstGeom>
          <a:ln cap="rnd" w="6480">
            <a:solidFill>
              <a:srgbClr val="000000"/>
            </a:solidFill>
            <a:custDash>
              <a:ds d="4900000000" sp="3675000000"/>
            </a:custDash>
            <a:round/>
          </a:ln>
        </p:spPr>
      </p:sp>
      <p:sp>
        <p:nvSpPr>
          <p:cNvPr id="397" name="Line 23"/>
          <p:cNvSpPr/>
          <p:nvPr/>
        </p:nvSpPr>
        <p:spPr>
          <a:xfrm flipH="1">
            <a:off x="4401000" y="8975520"/>
            <a:ext cx="2820960" cy="0"/>
          </a:xfrm>
          <a:prstGeom prst="line">
            <a:avLst/>
          </a:prstGeom>
          <a:ln cap="rnd" w="6480">
            <a:solidFill>
              <a:srgbClr val="000000"/>
            </a:solidFill>
            <a:custDash>
              <a:ds d="4900000000" sp="3675000000"/>
            </a:custDash>
            <a:round/>
          </a:ln>
        </p:spPr>
      </p:sp>
      <p:sp>
        <p:nvSpPr>
          <p:cNvPr id="398" name="Line 24"/>
          <p:cNvSpPr/>
          <p:nvPr/>
        </p:nvSpPr>
        <p:spPr>
          <a:xfrm flipH="1">
            <a:off x="4401000" y="9269280"/>
            <a:ext cx="2814840" cy="0"/>
          </a:xfrm>
          <a:prstGeom prst="line">
            <a:avLst/>
          </a:prstGeom>
          <a:ln cap="rnd" w="6480">
            <a:solidFill>
              <a:srgbClr val="000000"/>
            </a:solidFill>
            <a:custDash>
              <a:ds d="4900000000" sp="3675000000"/>
            </a:custDash>
            <a:round/>
          </a:ln>
        </p:spPr>
      </p:sp>
      <p:sp>
        <p:nvSpPr>
          <p:cNvPr id="399" name="CustomShape 25"/>
          <p:cNvSpPr/>
          <p:nvPr/>
        </p:nvSpPr>
        <p:spPr>
          <a:xfrm>
            <a:off x="551160" y="8142840"/>
            <a:ext cx="3230640" cy="1366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Facilitate this activity in a whole group by having students act out the Debug It! programs in a similar way to the Performing Scripts activity, or introduce performing scripts as a new strategy for testing and debugging projects.</a:t>
            </a:r>
            <a:endParaRPr/>
          </a:p>
        </p:txBody>
      </p:sp>
      <p:sp>
        <p:nvSpPr>
          <p:cNvPr id="400" name="CustomShape 26"/>
          <p:cNvSpPr/>
          <p:nvPr/>
        </p:nvSpPr>
        <p:spPr>
          <a:xfrm>
            <a:off x="4209480" y="795240"/>
            <a:ext cx="2999160" cy="23101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investigate the problem and find a solution to five debugging challenges</a:t>
            </a:r>
            <a:endParaRPr/>
          </a:p>
          <a:p>
            <a:pPr>
              <a:lnSpc>
                <a:spcPct val="100000"/>
              </a:lnSpc>
              <a:buFont typeface="Lucida Grande"/>
              <a:buChar char="+"/>
            </a:pPr>
            <a:r>
              <a:rPr lang="fr-FR" sz="1200">
                <a:solidFill>
                  <a:srgbClr val="000000"/>
                </a:solidFill>
                <a:latin typeface="Futura Condensed"/>
              </a:rPr>
              <a:t>explore a range of concepts (including sequence and loops) through the practices of testing and debugging</a:t>
            </a:r>
            <a:endParaRPr/>
          </a:p>
          <a:p>
            <a:pPr>
              <a:lnSpc>
                <a:spcPct val="100000"/>
              </a:lnSpc>
              <a:buFont typeface="Lucida Grande"/>
              <a:buChar char="+"/>
            </a:pPr>
            <a:r>
              <a:rPr lang="fr-FR" sz="1200">
                <a:solidFill>
                  <a:srgbClr val="000000"/>
                </a:solidFill>
                <a:latin typeface="Futura Condensed"/>
              </a:rPr>
              <a:t>develop a list of strategies for debugging projects</a:t>
            </a:r>
            <a:endParaRPr/>
          </a:p>
        </p:txBody>
      </p:sp>
      <p:sp>
        <p:nvSpPr>
          <p:cNvPr id="401" name="CustomShape 27"/>
          <p:cNvSpPr/>
          <p:nvPr/>
        </p:nvSpPr>
        <p:spPr>
          <a:xfrm>
            <a:off x="129600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402" name="Line 28"/>
          <p:cNvSpPr/>
          <p:nvPr/>
        </p:nvSpPr>
        <p:spPr>
          <a:xfrm>
            <a:off x="3877920" y="794160"/>
            <a:ext cx="0" cy="1123200"/>
          </a:xfrm>
          <a:prstGeom prst="line">
            <a:avLst/>
          </a:prstGeom>
          <a:ln cap="rnd" w="3240">
            <a:solidFill>
              <a:srgbClr val="000000"/>
            </a:solidFill>
            <a:custDash>
              <a:ds d="4900000000" sp="3675000000"/>
            </a:custDash>
            <a:round/>
          </a:ln>
        </p:spPr>
      </p:sp>
      <p:sp>
        <p:nvSpPr>
          <p:cNvPr id="403" name="Line 29"/>
          <p:cNvSpPr/>
          <p:nvPr/>
        </p:nvSpPr>
        <p:spPr>
          <a:xfrm flipH="1">
            <a:off x="3656880" y="794520"/>
            <a:ext cx="221040" cy="0"/>
          </a:xfrm>
          <a:prstGeom prst="line">
            <a:avLst/>
          </a:prstGeom>
          <a:ln cap="rnd" w="3240">
            <a:solidFill>
              <a:srgbClr val="000000"/>
            </a:solidFill>
            <a:custDash>
              <a:ds d="4900000000" sp="3675000000"/>
            </a:custDash>
            <a:round/>
          </a:ln>
        </p:spPr>
      </p:sp>
      <p:sp>
        <p:nvSpPr>
          <p:cNvPr id="404" name="Line 30"/>
          <p:cNvSpPr/>
          <p:nvPr/>
        </p:nvSpPr>
        <p:spPr>
          <a:xfrm flipH="1">
            <a:off x="3656880" y="1912680"/>
            <a:ext cx="221040" cy="0"/>
          </a:xfrm>
          <a:prstGeom prst="line">
            <a:avLst/>
          </a:prstGeom>
          <a:ln cap="rnd" w="3240">
            <a:solidFill>
              <a:srgbClr val="000000"/>
            </a:solidFill>
            <a:custDash>
              <a:ds d="4900000000" sp="3675000000"/>
            </a:custDash>
            <a:round/>
            <a:tailEnd len="med" type="triangle" w="med"/>
          </a:ln>
        </p:spPr>
      </p:sp>
      <p:sp>
        <p:nvSpPr>
          <p:cNvPr id="405" name="Line 31"/>
          <p:cNvSpPr/>
          <p:nvPr/>
        </p:nvSpPr>
        <p:spPr>
          <a:xfrm>
            <a:off x="3877920" y="1342800"/>
            <a:ext cx="221040" cy="0"/>
          </a:xfrm>
          <a:prstGeom prst="line">
            <a:avLst/>
          </a:prstGeom>
          <a:ln cap="rnd" w="3240">
            <a:solidFill>
              <a:srgbClr val="000000"/>
            </a:solidFill>
            <a:custDash>
              <a:ds d="4900000000" sp="3675000000"/>
            </a:custDash>
            <a:round/>
            <a:tailEnd len="med" type="triangle" w="med"/>
          </a:ln>
        </p:spPr>
      </p:sp>
      <p:sp>
        <p:nvSpPr>
          <p:cNvPr id="406" name="CustomShape 32"/>
          <p:cNvSpPr/>
          <p:nvPr/>
        </p:nvSpPr>
        <p:spPr>
          <a:xfrm>
            <a:off x="252288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07" name="Picture 88" descr=""/>
          <p:cNvPicPr/>
          <p:nvPr/>
        </p:nvPicPr>
        <p:blipFill>
          <a:blip r:embed="rId1"/>
          <a:stretch>
            <a:fillRect/>
          </a:stretch>
        </p:blipFill>
        <p:spPr>
          <a:xfrm>
            <a:off x="2266560" y="1754280"/>
            <a:ext cx="323280" cy="323280"/>
          </a:xfrm>
          <a:prstGeom prst="rect">
            <a:avLst/>
          </a:prstGeom>
          <a:ln>
            <a:noFill/>
          </a:ln>
        </p:spPr>
      </p:pic>
      <p:sp>
        <p:nvSpPr>
          <p:cNvPr id="408" name="CustomShape 33"/>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50</a:t>
            </a:r>
            <a:endParaRPr/>
          </a:p>
        </p:txBody>
      </p:sp>
      <p:pic>
        <p:nvPicPr>
          <p:cNvPr id="409" name="Picture 55" descr=""/>
          <p:cNvPicPr/>
          <p:nvPr/>
        </p:nvPicPr>
        <p:blipFill>
          <a:blip r:embed="rId2"/>
          <a:stretch>
            <a:fillRect/>
          </a:stretch>
        </p:blipFill>
        <p:spPr>
          <a:xfrm>
            <a:off x="551160" y="-7200"/>
            <a:ext cx="493200" cy="2791080"/>
          </a:xfrm>
          <a:prstGeom prst="rect">
            <a:avLst/>
          </a:prstGeom>
          <a:ln>
            <a:noFill/>
          </a:ln>
        </p:spPr>
      </p:pic>
      <p:sp>
        <p:nvSpPr>
          <p:cNvPr id="410" name="CustomShape 34"/>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1" name="CustomShape 1"/>
          <p:cNvSpPr/>
          <p:nvPr/>
        </p:nvSpPr>
        <p:spPr>
          <a:xfrm>
            <a:off x="538560" y="14346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HELP! CAN YOU DEBUG THESE FIVE SCRATCH PROGRAMS?</a:t>
            </a:r>
            <a:endParaRPr/>
          </a:p>
        </p:txBody>
      </p:sp>
      <p:sp>
        <p:nvSpPr>
          <p:cNvPr id="412" name="CustomShape 2"/>
          <p:cNvSpPr/>
          <p:nvPr/>
        </p:nvSpPr>
        <p:spPr>
          <a:xfrm>
            <a:off x="445320" y="2211120"/>
            <a:ext cx="2356560" cy="10018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investigate what is going awry and find a solution for each of the five Debug It! challenges. </a:t>
            </a:r>
            <a:endParaRPr/>
          </a:p>
        </p:txBody>
      </p:sp>
      <p:sp>
        <p:nvSpPr>
          <p:cNvPr id="413" name="CustomShape 3"/>
          <p:cNvSpPr/>
          <p:nvPr/>
        </p:nvSpPr>
        <p:spPr>
          <a:xfrm>
            <a:off x="415800" y="8517960"/>
            <a:ext cx="322668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a list of possible bugs in the program.</a:t>
            </a:r>
            <a:endParaRPr/>
          </a:p>
          <a:p>
            <a:pPr>
              <a:lnSpc>
                <a:spcPct val="100000"/>
              </a:lnSpc>
              <a:buFont typeface="Wingdings" charset="2"/>
              <a:buChar char=""/>
            </a:pPr>
            <a:r>
              <a:rPr lang="fr-FR" sz="1200">
                <a:solidFill>
                  <a:srgbClr val="000000"/>
                </a:solidFill>
                <a:latin typeface="Futura Condensed"/>
              </a:rPr>
              <a:t>Keep track of your work! This can be a useful reminder of what you have already tried and point you toward what to try next.</a:t>
            </a:r>
            <a:endParaRPr/>
          </a:p>
          <a:p>
            <a:pPr>
              <a:lnSpc>
                <a:spcPct val="100000"/>
              </a:lnSpc>
              <a:buFont typeface="Wingdings" charset="2"/>
              <a:buChar char=""/>
            </a:pPr>
            <a:r>
              <a:rPr lang="fr-FR" sz="1200">
                <a:solidFill>
                  <a:srgbClr val="000000"/>
                </a:solidFill>
                <a:latin typeface="Futura Condensed"/>
              </a:rPr>
              <a:t>Share and compare your problem finding and problem solving approaches with a neighbor until you find something that works for you!</a:t>
            </a:r>
            <a:endParaRPr/>
          </a:p>
        </p:txBody>
      </p:sp>
      <p:sp>
        <p:nvSpPr>
          <p:cNvPr id="414" name="CustomShape 4"/>
          <p:cNvSpPr/>
          <p:nvPr/>
        </p:nvSpPr>
        <p:spPr>
          <a:xfrm>
            <a:off x="4076640" y="8517960"/>
            <a:ext cx="331344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code commentary by right clicking on blocks in your scripts. This can help others understand different parts of your program!</a:t>
            </a:r>
            <a:endParaRPr/>
          </a:p>
          <a:p>
            <a:pPr>
              <a:lnSpc>
                <a:spcPct val="100000"/>
              </a:lnSpc>
              <a:buFont typeface="Lucida Grande"/>
              <a:buChar char="+"/>
            </a:pPr>
            <a:r>
              <a:rPr lang="fr-FR" sz="1200">
                <a:solidFill>
                  <a:srgbClr val="000000"/>
                </a:solidFill>
                <a:latin typeface="Futura Condensed"/>
              </a:rPr>
              <a:t>Discuss your testing and debugging practices with a partner – make notes of the similarities and differences in your strategies.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pPr>
            <a:endParaRPr/>
          </a:p>
        </p:txBody>
      </p:sp>
      <p:sp>
        <p:nvSpPr>
          <p:cNvPr id="415" name="Line 5"/>
          <p:cNvSpPr/>
          <p:nvPr/>
        </p:nvSpPr>
        <p:spPr>
          <a:xfrm>
            <a:off x="3962520" y="8403480"/>
            <a:ext cx="0" cy="1527840"/>
          </a:xfrm>
          <a:prstGeom prst="line">
            <a:avLst/>
          </a:prstGeom>
          <a:ln cap="rnd" w="6480">
            <a:solidFill>
              <a:srgbClr val="808080"/>
            </a:solidFill>
            <a:custDash>
              <a:ds d="4900000000" sp="3675000000"/>
            </a:custDash>
            <a:round/>
          </a:ln>
        </p:spPr>
      </p:sp>
      <p:sp>
        <p:nvSpPr>
          <p:cNvPr id="416" name="CustomShape 6"/>
          <p:cNvSpPr/>
          <p:nvPr/>
        </p:nvSpPr>
        <p:spPr>
          <a:xfrm>
            <a:off x="3830040" y="763560"/>
            <a:ext cx="3401280" cy="19476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2.1</a:t>
            </a:r>
            <a:r>
              <a:rPr lang="fr-FR" sz="1200">
                <a:solidFill>
                  <a:srgbClr val="000000"/>
                </a:solidFill>
                <a:latin typeface="Futura Condensed"/>
              </a:rPr>
              <a:t> </a:t>
            </a:r>
            <a:r>
              <a:rPr lang="fr-FR" sz="1000">
                <a:solidFill>
                  <a:srgbClr val="000000"/>
                </a:solidFill>
                <a:latin typeface="Futura Condensed"/>
              </a:rPr>
              <a:t>http://scratch.mit.edu/projects/23266426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wants to show you a dance. When you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click on him, he should do a dance while a drum beat plays along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with him. However, as soon as he starts to dance he stops but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drumming continues without him! How do we fix this program?</a:t>
            </a:r>
            <a:endParaRPr/>
          </a:p>
        </p:txBody>
      </p:sp>
      <p:sp>
        <p:nvSpPr>
          <p:cNvPr id="417" name="CustomShape 7"/>
          <p:cNvSpPr/>
          <p:nvPr/>
        </p:nvSpPr>
        <p:spPr>
          <a:xfrm>
            <a:off x="3830040" y="2113560"/>
            <a:ext cx="3401280" cy="19476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2.2 </a:t>
            </a:r>
            <a:r>
              <a:rPr lang="fr-FR" sz="1000">
                <a:solidFill>
                  <a:srgbClr val="000000"/>
                </a:solidFill>
                <a:latin typeface="Futura Condensed"/>
              </a:rPr>
              <a:t>http://scratch.mit.edu/projects/24268476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when the green flag is clicked Pico should move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towards Nano. When Pico reaches Nano, Pico should say “Tag, you’re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it!” and Nano says “My turn!” But something is wrong! Pico doesn’t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say anything to Nano. How do we fix the program? </a:t>
            </a:r>
            <a:endParaRPr/>
          </a:p>
        </p:txBody>
      </p:sp>
      <p:sp>
        <p:nvSpPr>
          <p:cNvPr id="418" name="CustomShape 8"/>
          <p:cNvSpPr/>
          <p:nvPr/>
        </p:nvSpPr>
        <p:spPr>
          <a:xfrm>
            <a:off x="3830040" y="3463200"/>
            <a:ext cx="3401280" cy="168876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2.3 </a:t>
            </a:r>
            <a:r>
              <a:rPr lang="fr-FR" sz="1000">
                <a:solidFill>
                  <a:srgbClr val="000000"/>
                </a:solidFill>
                <a:latin typeface="Futura Condensed"/>
              </a:rPr>
              <a:t>http://scratch.mit.edu/projects/24268506</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This project is programmed to draw a happy face but something is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not quite right! The pen continues to draw from one of the eyes to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the smile when it should not be doing so. How do we fix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419" name="CustomShape 9"/>
          <p:cNvSpPr/>
          <p:nvPr/>
        </p:nvSpPr>
        <p:spPr>
          <a:xfrm>
            <a:off x="3830040" y="4720680"/>
            <a:ext cx="3401280" cy="21150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2.4 </a:t>
            </a:r>
            <a:r>
              <a:rPr lang="fr-FR" sz="1000">
                <a:solidFill>
                  <a:srgbClr val="000000"/>
                </a:solidFill>
                <a:latin typeface="Futura Condensed"/>
              </a:rPr>
              <a:t>http://scratch.mit.edu/projects/23267140</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when the green flag is clicked an animation of a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flower growing begins and stops once it has fully bloomed. But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something is not quite right! Instead of stopping when all the petals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have bloomed, the animation starts all over. How do we fix this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420" name="CustomShape 10"/>
          <p:cNvSpPr/>
          <p:nvPr/>
        </p:nvSpPr>
        <p:spPr>
          <a:xfrm>
            <a:off x="3830040" y="6239880"/>
            <a:ext cx="3401280" cy="24498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2.5 </a:t>
            </a:r>
            <a:r>
              <a:rPr lang="fr-FR" sz="1000">
                <a:solidFill>
                  <a:srgbClr val="000000"/>
                </a:solidFill>
                <a:latin typeface="Futura Condensed"/>
              </a:rPr>
              <a:t>http://scratch.mit.edu/projects/23267245</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Happy Birthday song starts playing when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green flag is clicked. Once the song finishes, instructions should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appear telling us to "click on me to blow out the candles!" But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something is not working! The instructions to blow out the candles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are shown while the birthday song is playing rather than after it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finishes. How do we fix this program?</a:t>
            </a:r>
            <a:endParaRPr/>
          </a:p>
        </p:txBody>
      </p:sp>
      <p:sp>
        <p:nvSpPr>
          <p:cNvPr id="421" name="CustomShape 11"/>
          <p:cNvSpPr/>
          <p:nvPr/>
        </p:nvSpPr>
        <p:spPr>
          <a:xfrm>
            <a:off x="426960" y="4232520"/>
            <a:ext cx="2884320" cy="2242800"/>
          </a:xfrm>
          <a:prstGeom prst="rect">
            <a:avLst/>
          </a:prstGeom>
          <a:noFill/>
          <a:ln w="6480">
            <a:noFill/>
          </a:ln>
        </p:spPr>
        <p:txBody>
          <a:bodyPr lIns="90000" rIns="90000" tIns="45000" bIns="45000"/>
          <a:p>
            <a:r>
              <a:rPr lang="fr-FR" sz="1200">
                <a:solidFill>
                  <a:srgbClr val="000000"/>
                </a:solidFill>
                <a:latin typeface="Futura Condensed"/>
              </a:rPr>
              <a:t>Go to the Unit 2 Debug It! Studio: </a:t>
            </a:r>
            <a:endParaRPr/>
          </a:p>
          <a:p>
            <a:pPr>
              <a:lnSpc>
                <a:spcPct val="100000"/>
              </a:lnSpc>
              <a:buFont typeface="Wingdings" charset="2"/>
              <a:buChar char=""/>
            </a:pPr>
            <a:r>
              <a:rPr lang="fr-FR" sz="1200">
                <a:solidFill>
                  <a:srgbClr val="000000"/>
                </a:solidFill>
                <a:latin typeface="Futura Condensed"/>
              </a:rPr>
              <a:t>http://scratch.mit.edu/studios/475539</a:t>
            </a:r>
            <a:endParaRPr/>
          </a:p>
          <a:p>
            <a:pPr>
              <a:lnSpc>
                <a:spcPct val="130000"/>
              </a:lnSpc>
              <a:buFont typeface="Wingdings" charset="2"/>
              <a:buChar char=""/>
            </a:pPr>
            <a:r>
              <a:rPr lang="fr-FR" sz="1200">
                <a:solidFill>
                  <a:srgbClr val="000000"/>
                </a:solidFill>
                <a:latin typeface="Futura Condensed"/>
              </a:rPr>
              <a:t>Test and debug each of the five debugging challenges in the studio.</a:t>
            </a:r>
            <a:endParaRPr/>
          </a:p>
          <a:p>
            <a:pPr>
              <a:lnSpc>
                <a:spcPct val="130000"/>
              </a:lnSpc>
              <a:buFont typeface="Wingdings" charset="2"/>
              <a:buChar char=""/>
            </a:pPr>
            <a:r>
              <a:rPr lang="fr-FR" sz="1200">
                <a:solidFill>
                  <a:srgbClr val="000000"/>
                </a:solidFill>
                <a:latin typeface="Futura Condensed"/>
              </a:rPr>
              <a:t>Write down your solution or remix the buggy program with your solution.</a:t>
            </a:r>
            <a:endParaRPr/>
          </a:p>
        </p:txBody>
      </p:sp>
      <p:sp>
        <p:nvSpPr>
          <p:cNvPr id="422" name="CustomShape 12"/>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23" name="Line 13"/>
          <p:cNvSpPr/>
          <p:nvPr/>
        </p:nvSpPr>
        <p:spPr>
          <a:xfrm>
            <a:off x="534960" y="4194000"/>
            <a:ext cx="2717640" cy="0"/>
          </a:xfrm>
          <a:prstGeom prst="line">
            <a:avLst/>
          </a:prstGeom>
          <a:ln w="9360">
            <a:solidFill>
              <a:srgbClr val="000000"/>
            </a:solidFill>
            <a:round/>
          </a:ln>
        </p:spPr>
      </p:sp>
      <p:sp>
        <p:nvSpPr>
          <p:cNvPr id="424" name="CustomShape 14"/>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425" name="CustomShape 15"/>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426" name="CustomShape 16"/>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427" name="CustomShape 17"/>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428" name="CustomShape 18"/>
          <p:cNvSpPr/>
          <p:nvPr/>
        </p:nvSpPr>
        <p:spPr>
          <a:xfrm>
            <a:off x="45792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429" name="CustomShape 19"/>
          <p:cNvSpPr/>
          <p:nvPr/>
        </p:nvSpPr>
        <p:spPr>
          <a:xfrm>
            <a:off x="0" y="7858440"/>
            <a:ext cx="7771680" cy="409680"/>
          </a:xfrm>
          <a:prstGeom prst="rect">
            <a:avLst/>
          </a:prstGeom>
          <a:solidFill>
            <a:srgbClr val="713cd1"/>
          </a:solidFill>
          <a:ln w="9360">
            <a:noFill/>
          </a:ln>
        </p:spPr>
      </p:sp>
      <p:sp>
        <p:nvSpPr>
          <p:cNvPr id="430" name="CustomShape 20"/>
          <p:cNvSpPr/>
          <p:nvPr/>
        </p:nvSpPr>
        <p:spPr>
          <a:xfrm flipV="1" rot="15462000">
            <a:off x="412920" y="6227640"/>
            <a:ext cx="2153160" cy="2398320"/>
          </a:xfrm>
          <a:prstGeom prst="wedgeEllipseCallout">
            <a:avLst>
              <a:gd name="adj1" fmla="val -36970"/>
              <a:gd name="adj2" fmla="val 48187"/>
            </a:avLst>
          </a:prstGeom>
          <a:solidFill>
            <a:srgbClr val="e6e0ec"/>
          </a:solidFill>
          <a:ln w="76320">
            <a:solidFill>
              <a:srgbClr val="ffffff"/>
            </a:solidFill>
            <a:bevel/>
          </a:ln>
        </p:spPr>
        <p:txBody>
          <a:bodyPr lIns="90000" rIns="90000" tIns="45000" bIns="45000" anchor="ctr"/>
          <a:p>
            <a:pPr algn="ctr">
              <a:lnSpc>
                <a:spcPct val="100000"/>
              </a:lnSpc>
            </a:pPr>
            <a:r>
              <a:rPr lang="fr-FR" sz="3200">
                <a:solidFill>
                  <a:srgbClr val="713cd1"/>
                </a:solidFill>
                <a:latin typeface="Futura Condensed"/>
              </a:rPr>
              <a:t>FEELING STUCK?</a:t>
            </a:r>
            <a:endParaRPr/>
          </a:p>
          <a:p>
            <a:pPr algn="ctr">
              <a:lnSpc>
                <a:spcPct val="100000"/>
              </a:lnSpc>
            </a:pPr>
            <a:r>
              <a:rPr lang="fr-FR" sz="1600" baseline="-25000">
                <a:solidFill>
                  <a:srgbClr val="713cd1"/>
                </a:solidFill>
                <a:latin typeface="Futura Condensed"/>
              </a:rPr>
              <a:t>THAT’S OKAY! TRY THESE THINGS…</a:t>
            </a:r>
            <a:endParaRPr/>
          </a:p>
        </p:txBody>
      </p:sp>
      <p:sp>
        <p:nvSpPr>
          <p:cNvPr id="431" name="CustomShape 21"/>
          <p:cNvSpPr/>
          <p:nvPr/>
        </p:nvSpPr>
        <p:spPr>
          <a:xfrm>
            <a:off x="5676840" y="8053200"/>
            <a:ext cx="380160" cy="325440"/>
          </a:xfrm>
          <a:prstGeom prst="diamond">
            <a:avLst/>
          </a:prstGeom>
          <a:solidFill>
            <a:srgbClr val="713cd1"/>
          </a:solidFill>
          <a:ln w="9360">
            <a:noFill/>
          </a:ln>
        </p:spPr>
      </p:sp>
      <p:sp>
        <p:nvSpPr>
          <p:cNvPr id="432" name="CustomShape 22"/>
          <p:cNvSpPr/>
          <p:nvPr/>
        </p:nvSpPr>
        <p:spPr>
          <a:xfrm>
            <a:off x="3962520" y="787176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3" name="CustomShape 1"/>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Music Video handout</a:t>
            </a:r>
            <a:endParaRPr/>
          </a:p>
          <a:p>
            <a:pPr>
              <a:lnSpc>
                <a:spcPct val="100000"/>
              </a:lnSpc>
              <a:buFont typeface="Wingdings" charset="2"/>
              <a:buChar char=""/>
            </a:pPr>
            <a:r>
              <a:rPr lang="fr-FR" sz="1200">
                <a:solidFill>
                  <a:srgbClr val="000000"/>
                </a:solidFill>
                <a:latin typeface="Futura Condensed"/>
              </a:rPr>
              <a:t>Music Video studio</a:t>
            </a:r>
            <a:endParaRPr/>
          </a:p>
          <a:p>
            <a:pPr>
              <a:lnSpc>
                <a:spcPct val="100000"/>
              </a:lnSpc>
              <a:buFont typeface="Wingdings" charset="2"/>
              <a:buChar char=""/>
            </a:pPr>
            <a:r>
              <a:rPr lang="fr-FR" sz="1200">
                <a:solidFill>
                  <a:srgbClr val="000000"/>
                </a:solidFill>
                <a:latin typeface="Futura Condensed"/>
              </a:rPr>
              <a:t>http://scratch.mit.edu/studios/475517</a:t>
            </a:r>
            <a:endParaRPr/>
          </a:p>
        </p:txBody>
      </p:sp>
      <p:sp>
        <p:nvSpPr>
          <p:cNvPr id="434" name="CustomShape 2"/>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35" name="Line 3"/>
          <p:cNvSpPr/>
          <p:nvPr/>
        </p:nvSpPr>
        <p:spPr>
          <a:xfrm flipV="1">
            <a:off x="4104720" y="3163320"/>
            <a:ext cx="3117240" cy="8640"/>
          </a:xfrm>
          <a:prstGeom prst="line">
            <a:avLst/>
          </a:prstGeom>
          <a:ln w="9360">
            <a:solidFill>
              <a:srgbClr val="000000"/>
            </a:solidFill>
            <a:round/>
          </a:ln>
        </p:spPr>
      </p:sp>
      <p:sp>
        <p:nvSpPr>
          <p:cNvPr id="436" name="CustomShape 4"/>
          <p:cNvSpPr/>
          <p:nvPr/>
        </p:nvSpPr>
        <p:spPr>
          <a:xfrm>
            <a:off x="4105080" y="458172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a challenge you overcame? How did you overcome it?</a:t>
            </a:r>
            <a:endParaRPr/>
          </a:p>
          <a:p>
            <a:pPr>
              <a:lnSpc>
                <a:spcPct val="100000"/>
              </a:lnSpc>
              <a:buFont typeface="Lucida Grande"/>
              <a:buChar char="+"/>
            </a:pPr>
            <a:r>
              <a:rPr lang="fr-FR" sz="1200">
                <a:solidFill>
                  <a:srgbClr val="000000"/>
                </a:solidFill>
                <a:latin typeface="Futura Condensed"/>
              </a:rPr>
              <a:t>What is something you still want to figure out?</a:t>
            </a:r>
            <a:endParaRPr/>
          </a:p>
          <a:p>
            <a:pPr>
              <a:lnSpc>
                <a:spcPct val="100000"/>
              </a:lnSpc>
              <a:buFont typeface="Lucida Grande"/>
              <a:buChar char="+"/>
            </a:pPr>
            <a:r>
              <a:rPr lang="fr-FR" sz="1200">
                <a:solidFill>
                  <a:srgbClr val="000000"/>
                </a:solidFill>
                <a:latin typeface="Futura Condensed"/>
              </a:rPr>
              <a:t>How did you give credit for ideas, music, or code that you borrowed to use in your project? </a:t>
            </a:r>
            <a:endParaRPr/>
          </a:p>
        </p:txBody>
      </p:sp>
      <p:sp>
        <p:nvSpPr>
          <p:cNvPr id="437" name="CustomShape 5"/>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38" name="Line 6"/>
          <p:cNvSpPr/>
          <p:nvPr/>
        </p:nvSpPr>
        <p:spPr>
          <a:xfrm flipV="1">
            <a:off x="4104720" y="4416480"/>
            <a:ext cx="3117240" cy="8640"/>
          </a:xfrm>
          <a:prstGeom prst="line">
            <a:avLst/>
          </a:prstGeom>
          <a:ln w="9360">
            <a:solidFill>
              <a:srgbClr val="000000"/>
            </a:solidFill>
            <a:round/>
          </a:ln>
        </p:spPr>
      </p:sp>
      <p:sp>
        <p:nvSpPr>
          <p:cNvPr id="439" name="CustomShape 7"/>
          <p:cNvSpPr/>
          <p:nvPr/>
        </p:nvSpPr>
        <p:spPr>
          <a:xfrm>
            <a:off x="4105080" y="620712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the projects combine sprites and sound?</a:t>
            </a:r>
            <a:endParaRPr/>
          </a:p>
          <a:p>
            <a:pPr>
              <a:lnSpc>
                <a:spcPct val="100000"/>
              </a:lnSpc>
              <a:buFont typeface="Lucida Grande"/>
              <a:buChar char="+"/>
            </a:pPr>
            <a:r>
              <a:rPr lang="fr-FR" sz="1200">
                <a:solidFill>
                  <a:srgbClr val="000000"/>
                </a:solidFill>
                <a:latin typeface="Futura Condensed"/>
              </a:rPr>
              <a:t>What parts of the projects did students choose to animate?</a:t>
            </a:r>
            <a:endParaRPr/>
          </a:p>
          <a:p>
            <a:pPr>
              <a:lnSpc>
                <a:spcPct val="100000"/>
              </a:lnSpc>
              <a:buFont typeface="Lucida Grande"/>
              <a:buChar char="+"/>
            </a:pPr>
            <a:r>
              <a:rPr lang="fr-FR" sz="1200">
                <a:solidFill>
                  <a:srgbClr val="000000"/>
                </a:solidFill>
                <a:latin typeface="Futura Condensed"/>
              </a:rPr>
              <a:t>Are there certain blocks or concepts introduced up until now that students might still be struggling with? How might you help?</a:t>
            </a:r>
            <a:endParaRPr/>
          </a:p>
        </p:txBody>
      </p:sp>
      <p:sp>
        <p:nvSpPr>
          <p:cNvPr id="440" name="CustomShape 8"/>
          <p:cNvSpPr/>
          <p:nvPr/>
        </p:nvSpPr>
        <p:spPr>
          <a:xfrm>
            <a:off x="4007880" y="5711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41" name="Line 9"/>
          <p:cNvSpPr/>
          <p:nvPr/>
        </p:nvSpPr>
        <p:spPr>
          <a:xfrm flipV="1">
            <a:off x="4104720" y="6042240"/>
            <a:ext cx="3117240" cy="8280"/>
          </a:xfrm>
          <a:prstGeom prst="line">
            <a:avLst/>
          </a:prstGeom>
          <a:ln w="9360">
            <a:solidFill>
              <a:srgbClr val="000000"/>
            </a:solidFill>
            <a:round/>
          </a:ln>
        </p:spPr>
      </p:sp>
      <p:sp>
        <p:nvSpPr>
          <p:cNvPr id="442" name="CustomShape 10"/>
          <p:cNvSpPr/>
          <p:nvPr/>
        </p:nvSpPr>
        <p:spPr>
          <a:xfrm>
            <a:off x="1299960" y="595800"/>
            <a:ext cx="2815200" cy="1429920"/>
          </a:xfrm>
          <a:prstGeom prst="rect">
            <a:avLst/>
          </a:prstGeom>
          <a:noFill/>
          <a:ln>
            <a:noFill/>
          </a:ln>
        </p:spPr>
        <p:txBody>
          <a:bodyPr lIns="90000" rIns="90000" tIns="45000" bIns="45000"/>
          <a:p>
            <a:pPr>
              <a:lnSpc>
                <a:spcPct val="100000"/>
              </a:lnSpc>
            </a:pPr>
            <a:r>
              <a:rPr lang="fr-FR" sz="4400">
                <a:solidFill>
                  <a:srgbClr val="000000"/>
                </a:solidFill>
                <a:latin typeface="Futura Condensed"/>
              </a:rPr>
              <a:t>MUSIC VIDEO</a:t>
            </a:r>
            <a:endParaRPr/>
          </a:p>
        </p:txBody>
      </p:sp>
      <p:sp>
        <p:nvSpPr>
          <p:cNvPr id="443" name="CustomShape 11"/>
          <p:cNvSpPr/>
          <p:nvPr/>
        </p:nvSpPr>
        <p:spPr>
          <a:xfrm>
            <a:off x="4214520" y="795240"/>
            <a:ext cx="2999160" cy="176256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create a project that combines animation and music by working on a self-directed music video project</a:t>
            </a:r>
            <a:endParaRPr/>
          </a:p>
          <a:p>
            <a:pPr>
              <a:lnSpc>
                <a:spcPct val="100000"/>
              </a:lnSpc>
              <a:buFont typeface="Lucida Grande"/>
              <a:buChar char="+"/>
            </a:pPr>
            <a:r>
              <a:rPr lang="fr-FR" sz="1200">
                <a:solidFill>
                  <a:srgbClr val="000000"/>
                </a:solidFill>
                <a:latin typeface="Futura Condensed"/>
              </a:rPr>
              <a:t>gain more familiarity with sprites, costumes, and sounds</a:t>
            </a:r>
            <a:endParaRPr/>
          </a:p>
        </p:txBody>
      </p:sp>
      <p:sp>
        <p:nvSpPr>
          <p:cNvPr id="444" name="CustomShape 12"/>
          <p:cNvSpPr/>
          <p:nvPr/>
        </p:nvSpPr>
        <p:spPr>
          <a:xfrm>
            <a:off x="252792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445" name="Picture 52" descr=""/>
          <p:cNvPicPr/>
          <p:nvPr/>
        </p:nvPicPr>
        <p:blipFill>
          <a:blip r:embed="rId1"/>
          <a:srcRect l="0" t="17487" r="0" b="0"/>
          <a:stretch>
            <a:fillRect/>
          </a:stretch>
        </p:blipFill>
        <p:spPr>
          <a:xfrm>
            <a:off x="2270880" y="1808280"/>
            <a:ext cx="324000" cy="267120"/>
          </a:xfrm>
          <a:prstGeom prst="rect">
            <a:avLst/>
          </a:prstGeom>
          <a:ln>
            <a:noFill/>
          </a:ln>
        </p:spPr>
      </p:pic>
      <p:sp>
        <p:nvSpPr>
          <p:cNvPr id="446" name="Line 13"/>
          <p:cNvSpPr/>
          <p:nvPr/>
        </p:nvSpPr>
        <p:spPr>
          <a:xfrm>
            <a:off x="3882960" y="794160"/>
            <a:ext cx="0" cy="1123200"/>
          </a:xfrm>
          <a:prstGeom prst="line">
            <a:avLst/>
          </a:prstGeom>
          <a:ln cap="rnd" w="3240">
            <a:solidFill>
              <a:srgbClr val="000000"/>
            </a:solidFill>
            <a:custDash>
              <a:ds d="4900000000" sp="3675000000"/>
            </a:custDash>
            <a:round/>
          </a:ln>
        </p:spPr>
      </p:sp>
      <p:sp>
        <p:nvSpPr>
          <p:cNvPr id="447" name="Line 14"/>
          <p:cNvSpPr/>
          <p:nvPr/>
        </p:nvSpPr>
        <p:spPr>
          <a:xfrm flipH="1">
            <a:off x="3661920" y="794520"/>
            <a:ext cx="221040" cy="0"/>
          </a:xfrm>
          <a:prstGeom prst="line">
            <a:avLst/>
          </a:prstGeom>
          <a:ln cap="rnd" w="3240">
            <a:solidFill>
              <a:srgbClr val="000000"/>
            </a:solidFill>
            <a:custDash>
              <a:ds d="4900000000" sp="3675000000"/>
            </a:custDash>
            <a:round/>
          </a:ln>
        </p:spPr>
      </p:sp>
      <p:sp>
        <p:nvSpPr>
          <p:cNvPr id="448" name="Line 15"/>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449" name="Line 16"/>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450" name="CustomShape 17"/>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51" name="Line 18"/>
          <p:cNvSpPr/>
          <p:nvPr/>
        </p:nvSpPr>
        <p:spPr>
          <a:xfrm flipV="1">
            <a:off x="550800" y="7968960"/>
            <a:ext cx="6671160" cy="14040"/>
          </a:xfrm>
          <a:prstGeom prst="line">
            <a:avLst/>
          </a:prstGeom>
          <a:ln w="9360">
            <a:solidFill>
              <a:srgbClr val="000000"/>
            </a:solidFill>
            <a:round/>
          </a:ln>
        </p:spPr>
      </p:sp>
      <p:sp>
        <p:nvSpPr>
          <p:cNvPr id="452" name="CustomShape 19"/>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53" name="Line 20"/>
          <p:cNvSpPr/>
          <p:nvPr/>
        </p:nvSpPr>
        <p:spPr>
          <a:xfrm>
            <a:off x="3856680" y="8086680"/>
            <a:ext cx="0" cy="1805760"/>
          </a:xfrm>
          <a:prstGeom prst="line">
            <a:avLst/>
          </a:prstGeom>
          <a:ln cap="rnd" w="6480">
            <a:solidFill>
              <a:srgbClr val="808080"/>
            </a:solidFill>
            <a:custDash>
              <a:ds d="4900000000" sp="3675000000"/>
            </a:custDash>
            <a:round/>
          </a:ln>
        </p:spPr>
      </p:sp>
      <p:sp>
        <p:nvSpPr>
          <p:cNvPr id="454" name="CustomShape 21"/>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55" name="Line 22"/>
          <p:cNvSpPr/>
          <p:nvPr/>
        </p:nvSpPr>
        <p:spPr>
          <a:xfrm flipH="1">
            <a:off x="4401000" y="8385840"/>
            <a:ext cx="2814840" cy="0"/>
          </a:xfrm>
          <a:prstGeom prst="line">
            <a:avLst/>
          </a:prstGeom>
          <a:ln cap="rnd" w="6480">
            <a:solidFill>
              <a:srgbClr val="000000"/>
            </a:solidFill>
            <a:custDash>
              <a:ds d="4900000000" sp="3675000000"/>
            </a:custDash>
            <a:round/>
          </a:ln>
        </p:spPr>
      </p:sp>
      <p:sp>
        <p:nvSpPr>
          <p:cNvPr id="456" name="Line 23"/>
          <p:cNvSpPr/>
          <p:nvPr/>
        </p:nvSpPr>
        <p:spPr>
          <a:xfrm flipH="1">
            <a:off x="4401000" y="8679240"/>
            <a:ext cx="2814840" cy="0"/>
          </a:xfrm>
          <a:prstGeom prst="line">
            <a:avLst/>
          </a:prstGeom>
          <a:ln cap="rnd" w="6480">
            <a:solidFill>
              <a:srgbClr val="000000"/>
            </a:solidFill>
            <a:custDash>
              <a:ds d="4900000000" sp="3675000000"/>
            </a:custDash>
            <a:round/>
          </a:ln>
        </p:spPr>
      </p:sp>
      <p:sp>
        <p:nvSpPr>
          <p:cNvPr id="457" name="Line 24"/>
          <p:cNvSpPr/>
          <p:nvPr/>
        </p:nvSpPr>
        <p:spPr>
          <a:xfrm flipH="1">
            <a:off x="4401000" y="8975520"/>
            <a:ext cx="2820960" cy="0"/>
          </a:xfrm>
          <a:prstGeom prst="line">
            <a:avLst/>
          </a:prstGeom>
          <a:ln cap="rnd" w="6480">
            <a:solidFill>
              <a:srgbClr val="000000"/>
            </a:solidFill>
            <a:custDash>
              <a:ds d="4900000000" sp="3675000000"/>
            </a:custDash>
            <a:round/>
          </a:ln>
        </p:spPr>
      </p:sp>
      <p:sp>
        <p:nvSpPr>
          <p:cNvPr id="458" name="Line 25"/>
          <p:cNvSpPr/>
          <p:nvPr/>
        </p:nvSpPr>
        <p:spPr>
          <a:xfrm flipH="1">
            <a:off x="4401000" y="9269280"/>
            <a:ext cx="2814840" cy="0"/>
          </a:xfrm>
          <a:prstGeom prst="line">
            <a:avLst/>
          </a:prstGeom>
          <a:ln cap="rnd" w="6480">
            <a:solidFill>
              <a:srgbClr val="000000"/>
            </a:solidFill>
            <a:custDash>
              <a:ds d="4900000000" sp="3675000000"/>
            </a:custDash>
            <a:round/>
          </a:ln>
        </p:spPr>
      </p:sp>
      <p:sp>
        <p:nvSpPr>
          <p:cNvPr id="459" name="CustomShape 26"/>
          <p:cNvSpPr/>
          <p:nvPr/>
        </p:nvSpPr>
        <p:spPr>
          <a:xfrm>
            <a:off x="551160" y="8142840"/>
            <a:ext cx="3230640" cy="24620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further personalize projects, help students include a favorite song or record themselves singing or playing an instrument, using features under the Sounds tab.</a:t>
            </a:r>
            <a:endParaRPr/>
          </a:p>
          <a:p>
            <a:pPr>
              <a:lnSpc>
                <a:spcPct val="100000"/>
              </a:lnSpc>
              <a:buFont typeface="Lucida Grande"/>
              <a:buChar char="+"/>
            </a:pPr>
            <a:r>
              <a:rPr lang="fr-FR" sz="1200">
                <a:solidFill>
                  <a:srgbClr val="000000"/>
                </a:solidFill>
                <a:latin typeface="Futura Condensed"/>
              </a:rPr>
              <a:t>Questions about remixing and plagiarism may arise during this activity. Take this opportunity to facilitate a discussion about giving credit and attribution using the Scratch FAQ about remixing: http://scratch.mit.edu/help/faq/#remix</a:t>
            </a:r>
            <a:endParaRPr/>
          </a:p>
        </p:txBody>
      </p:sp>
      <p:sp>
        <p:nvSpPr>
          <p:cNvPr id="460" name="CustomShape 27"/>
          <p:cNvSpPr/>
          <p:nvPr/>
        </p:nvSpPr>
        <p:spPr>
          <a:xfrm>
            <a:off x="550440" y="3328560"/>
            <a:ext cx="3230640" cy="52916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idea of creating a music video in Scratch that combines music with animation. Optionally, show a few project examples from the Music Video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open-ended time to work on their projects, with the Music Video handout available to provide guidance and inspiration. Encourage students to give credit on the project page for using others’ ideas, music, or code.</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give and receive feedback while developing their projects. We suggest checking in with a neighbor: have students stop midway and share their works-in-progress with one other person or in their critique groups (see the Unit 0 Critique Group activity) to ask for feedback. Optionally, invite students to add their projects to the Music Video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461" name="Line 28"/>
          <p:cNvSpPr/>
          <p:nvPr/>
        </p:nvSpPr>
        <p:spPr>
          <a:xfrm flipV="1">
            <a:off x="550080" y="3163320"/>
            <a:ext cx="3231360" cy="8640"/>
          </a:xfrm>
          <a:prstGeom prst="line">
            <a:avLst/>
          </a:prstGeom>
          <a:ln w="9360">
            <a:solidFill>
              <a:srgbClr val="000000"/>
            </a:solidFill>
            <a:round/>
          </a:ln>
        </p:spPr>
      </p:sp>
      <p:sp>
        <p:nvSpPr>
          <p:cNvPr id="462" name="CustomShape 29"/>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63"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52</a:t>
            </a:r>
            <a:endParaRPr/>
          </a:p>
        </p:txBody>
      </p:sp>
      <p:pic>
        <p:nvPicPr>
          <p:cNvPr id="464" name="Picture 47" descr=""/>
          <p:cNvPicPr/>
          <p:nvPr/>
        </p:nvPicPr>
        <p:blipFill>
          <a:blip r:embed="rId2"/>
          <a:stretch>
            <a:fillRect/>
          </a:stretch>
        </p:blipFill>
        <p:spPr>
          <a:xfrm>
            <a:off x="551160" y="-7200"/>
            <a:ext cx="493200" cy="2791080"/>
          </a:xfrm>
          <a:prstGeom prst="rect">
            <a:avLst/>
          </a:prstGeom>
          <a:ln>
            <a:noFill/>
          </a:ln>
        </p:spPr>
      </p:pic>
      <p:sp>
        <p:nvSpPr>
          <p:cNvPr id="465"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66" name="Picture 106" descr=""/>
          <p:cNvPicPr/>
          <p:nvPr/>
        </p:nvPicPr>
        <p:blipFill>
          <a:blip r:embed="rId1"/>
          <a:srcRect l="0" t="-3371988" r="0" b="135162"/>
          <a:stretch>
            <a:fillRect/>
          </a:stretch>
        </p:blipFill>
        <p:spPr>
          <a:xfrm>
            <a:off x="3552480" y="766800"/>
            <a:ext cx="3707640" cy="2756520"/>
          </a:xfrm>
          <a:prstGeom prst="rect">
            <a:avLst/>
          </a:prstGeom>
          <a:ln>
            <a:noFill/>
          </a:ln>
        </p:spPr>
      </p:pic>
      <p:pic>
        <p:nvPicPr>
          <p:cNvPr id="467" name="Picture 57" descr=""/>
          <p:cNvPicPr/>
          <p:nvPr/>
        </p:nvPicPr>
        <p:blipFill>
          <a:blip r:embed="rId2"/>
          <a:srcRect l="3037835" t="2285333" r="1990573" b="7943333"/>
          <a:stretch>
            <a:fillRect/>
          </a:stretch>
        </p:blipFill>
        <p:spPr>
          <a:xfrm>
            <a:off x="5479920" y="3906720"/>
            <a:ext cx="1726200" cy="1305360"/>
          </a:xfrm>
          <a:prstGeom prst="rect">
            <a:avLst/>
          </a:prstGeom>
          <a:ln>
            <a:noFill/>
          </a:ln>
        </p:spPr>
      </p:pic>
      <p:sp>
        <p:nvSpPr>
          <p:cNvPr id="468" name="CustomShape 1"/>
          <p:cNvSpPr/>
          <p:nvPr/>
        </p:nvSpPr>
        <p:spPr>
          <a:xfrm flipH="1">
            <a:off x="6148800" y="4185720"/>
            <a:ext cx="209160" cy="191160"/>
          </a:xfrm>
          <a:prstGeom prst="straightConnector1">
            <a:avLst/>
          </a:prstGeom>
          <a:noFill/>
          <a:ln cap="rnd" w="6480">
            <a:solidFill>
              <a:srgbClr val="000000"/>
            </a:solidFill>
            <a:custDash>
              <a:ds d="4900000000" sp="3675000000"/>
            </a:custDash>
            <a:round/>
            <a:tailEnd len="sm" type="triangle" w="sm"/>
          </a:ln>
        </p:spPr>
      </p:sp>
      <p:sp>
        <p:nvSpPr>
          <p:cNvPr id="469" name="CustomShape 2"/>
          <p:cNvSpPr/>
          <p:nvPr/>
        </p:nvSpPr>
        <p:spPr>
          <a:xfrm>
            <a:off x="5407920" y="4185720"/>
            <a:ext cx="983880" cy="3643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choose sprite </a:t>
            </a:r>
            <a:endParaRPr/>
          </a:p>
          <a:p>
            <a:pPr>
              <a:lnSpc>
                <a:spcPct val="100000"/>
              </a:lnSpc>
            </a:pPr>
            <a:r>
              <a:rPr lang="fr-FR" sz="900">
                <a:solidFill>
                  <a:srgbClr val="000000"/>
                </a:solidFill>
                <a:latin typeface="Futura Condensed"/>
              </a:rPr>
              <a:t>from library</a:t>
            </a:r>
            <a:endParaRPr/>
          </a:p>
        </p:txBody>
      </p:sp>
      <p:sp>
        <p:nvSpPr>
          <p:cNvPr id="470" name="CustomShape 3"/>
          <p:cNvSpPr/>
          <p:nvPr/>
        </p:nvSpPr>
        <p:spPr>
          <a:xfrm>
            <a:off x="5573880" y="4554720"/>
            <a:ext cx="1401480" cy="22716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paint your own sprite</a:t>
            </a:r>
            <a:endParaRPr/>
          </a:p>
        </p:txBody>
      </p:sp>
      <p:sp>
        <p:nvSpPr>
          <p:cNvPr id="471" name="CustomShape 4"/>
          <p:cNvSpPr/>
          <p:nvPr/>
        </p:nvSpPr>
        <p:spPr>
          <a:xfrm>
            <a:off x="5796000" y="4785480"/>
            <a:ext cx="1445760" cy="22716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upload sprite from file</a:t>
            </a:r>
            <a:endParaRPr/>
          </a:p>
        </p:txBody>
      </p:sp>
      <p:sp>
        <p:nvSpPr>
          <p:cNvPr id="472" name="CustomShape 5"/>
          <p:cNvSpPr/>
          <p:nvPr/>
        </p:nvSpPr>
        <p:spPr>
          <a:xfrm>
            <a:off x="5994000" y="5013720"/>
            <a:ext cx="1548000" cy="22716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new sprite from camera</a:t>
            </a:r>
            <a:endParaRPr/>
          </a:p>
        </p:txBody>
      </p:sp>
      <p:sp>
        <p:nvSpPr>
          <p:cNvPr id="473" name="CustomShape 6"/>
          <p:cNvSpPr/>
          <p:nvPr/>
        </p:nvSpPr>
        <p:spPr>
          <a:xfrm flipH="1">
            <a:off x="6248880" y="4185720"/>
            <a:ext cx="267120" cy="422280"/>
          </a:xfrm>
          <a:prstGeom prst="straightConnector1">
            <a:avLst/>
          </a:prstGeom>
          <a:noFill/>
          <a:ln cap="rnd" w="6480">
            <a:solidFill>
              <a:srgbClr val="000000"/>
            </a:solidFill>
            <a:custDash>
              <a:ds d="4900000000" sp="3675000000"/>
            </a:custDash>
            <a:round/>
            <a:tailEnd len="sm" type="triangle" w="sm"/>
          </a:ln>
        </p:spPr>
      </p:sp>
      <p:sp>
        <p:nvSpPr>
          <p:cNvPr id="474" name="CustomShape 7"/>
          <p:cNvSpPr/>
          <p:nvPr/>
        </p:nvSpPr>
        <p:spPr>
          <a:xfrm flipH="1">
            <a:off x="6699600" y="4185720"/>
            <a:ext cx="144720" cy="640080"/>
          </a:xfrm>
          <a:prstGeom prst="straightConnector1">
            <a:avLst/>
          </a:prstGeom>
          <a:noFill/>
          <a:ln cap="rnd" w="6480">
            <a:solidFill>
              <a:srgbClr val="000000"/>
            </a:solidFill>
            <a:custDash>
              <a:ds d="4900000000" sp="3675000000"/>
            </a:custDash>
            <a:round/>
            <a:tailEnd len="sm" type="triangle" w="sm"/>
          </a:ln>
        </p:spPr>
      </p:sp>
      <p:sp>
        <p:nvSpPr>
          <p:cNvPr id="475" name="CustomShape 8"/>
          <p:cNvSpPr/>
          <p:nvPr/>
        </p:nvSpPr>
        <p:spPr>
          <a:xfrm>
            <a:off x="7121880" y="4185720"/>
            <a:ext cx="360" cy="880920"/>
          </a:xfrm>
          <a:prstGeom prst="straightConnector1">
            <a:avLst/>
          </a:prstGeom>
          <a:noFill/>
          <a:ln cap="rnd" w="6480">
            <a:solidFill>
              <a:srgbClr val="000000"/>
            </a:solidFill>
            <a:custDash>
              <a:ds d="4900000000" sp="3675000000"/>
            </a:custDash>
            <a:round/>
            <a:tailEnd len="sm" type="triangle" w="sm"/>
          </a:ln>
        </p:spPr>
      </p:sp>
      <p:sp>
        <p:nvSpPr>
          <p:cNvPr id="476" name="CustomShape 9"/>
          <p:cNvSpPr/>
          <p:nvPr/>
        </p:nvSpPr>
        <p:spPr>
          <a:xfrm>
            <a:off x="5380560" y="7673760"/>
            <a:ext cx="2873520" cy="36432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477" name="CustomShape 10"/>
          <p:cNvSpPr/>
          <p:nvPr/>
        </p:nvSpPr>
        <p:spPr>
          <a:xfrm>
            <a:off x="515520" y="7556400"/>
            <a:ext cx="2873520" cy="516600"/>
          </a:xfrm>
          <a:prstGeom prst="rect">
            <a:avLst/>
          </a:prstGeom>
          <a:noFill/>
          <a:ln>
            <a:noFill/>
          </a:ln>
        </p:spPr>
        <p:txBody>
          <a:bodyPr lIns="90000" rIns="90000" tIns="45000" bIns="45000"/>
          <a:p>
            <a:pPr>
              <a:lnSpc>
                <a:spcPct val="100000"/>
              </a:lnSpc>
            </a:pPr>
            <a:r>
              <a:rPr lang="fr-FR" sz="2800">
                <a:solidFill>
                  <a:srgbClr val="ffffff"/>
                </a:solidFill>
                <a:latin typeface="Futura Condensed"/>
              </a:rPr>
              <a:t>TIPS &amp; TRICKS</a:t>
            </a:r>
            <a:endParaRPr/>
          </a:p>
        </p:txBody>
      </p:sp>
      <p:sp>
        <p:nvSpPr>
          <p:cNvPr id="478" name="CustomShape 11"/>
          <p:cNvSpPr/>
          <p:nvPr/>
        </p:nvSpPr>
        <p:spPr>
          <a:xfrm>
            <a:off x="5136120" y="7894440"/>
            <a:ext cx="2873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pic>
        <p:nvPicPr>
          <p:cNvPr id="479" name="Picture 11" descr=""/>
          <p:cNvPicPr/>
          <p:nvPr/>
        </p:nvPicPr>
        <p:blipFill>
          <a:blip r:embed="rId3"/>
          <a:srcRect l="0" t="0" r="0" b="75474"/>
          <a:stretch>
            <a:fillRect/>
          </a:stretch>
        </p:blipFill>
        <p:spPr>
          <a:xfrm>
            <a:off x="1705680" y="8624880"/>
            <a:ext cx="1008000" cy="258120"/>
          </a:xfrm>
          <a:prstGeom prst="rect">
            <a:avLst/>
          </a:prstGeom>
          <a:ln>
            <a:noFill/>
          </a:ln>
        </p:spPr>
      </p:pic>
      <p:pic>
        <p:nvPicPr>
          <p:cNvPr id="480" name="Picture 95" descr=""/>
          <p:cNvPicPr/>
          <p:nvPr/>
        </p:nvPicPr>
        <p:blipFill>
          <a:blip r:embed="rId4"/>
          <a:srcRect l="0" t="24494" r="0" b="50663"/>
          <a:stretch>
            <a:fillRect/>
          </a:stretch>
        </p:blipFill>
        <p:spPr>
          <a:xfrm>
            <a:off x="1705680" y="8916840"/>
            <a:ext cx="1008000" cy="261360"/>
          </a:xfrm>
          <a:prstGeom prst="rect">
            <a:avLst/>
          </a:prstGeom>
          <a:ln>
            <a:noFill/>
          </a:ln>
        </p:spPr>
      </p:pic>
      <p:pic>
        <p:nvPicPr>
          <p:cNvPr id="481" name="Picture 96" descr=""/>
          <p:cNvPicPr/>
          <p:nvPr/>
        </p:nvPicPr>
        <p:blipFill>
          <a:blip r:embed="rId5"/>
          <a:srcRect l="0" t="49304" r="0" b="23988"/>
          <a:stretch>
            <a:fillRect/>
          </a:stretch>
        </p:blipFill>
        <p:spPr>
          <a:xfrm>
            <a:off x="1705680" y="9210600"/>
            <a:ext cx="1008000" cy="281160"/>
          </a:xfrm>
          <a:prstGeom prst="rect">
            <a:avLst/>
          </a:prstGeom>
          <a:ln>
            <a:noFill/>
          </a:ln>
        </p:spPr>
      </p:pic>
      <p:pic>
        <p:nvPicPr>
          <p:cNvPr id="482" name="Picture 101" descr=""/>
          <p:cNvPicPr/>
          <p:nvPr/>
        </p:nvPicPr>
        <p:blipFill>
          <a:blip r:embed="rId6"/>
          <a:srcRect l="0" t="75663" r="0" b="0"/>
          <a:stretch>
            <a:fillRect/>
          </a:stretch>
        </p:blipFill>
        <p:spPr>
          <a:xfrm>
            <a:off x="1705680" y="9500760"/>
            <a:ext cx="1008000" cy="255960"/>
          </a:xfrm>
          <a:prstGeom prst="rect">
            <a:avLst/>
          </a:prstGeom>
          <a:ln>
            <a:noFill/>
          </a:ln>
        </p:spPr>
      </p:pic>
      <p:pic>
        <p:nvPicPr>
          <p:cNvPr id="483" name="Picture 8" descr=""/>
          <p:cNvPicPr/>
          <p:nvPr/>
        </p:nvPicPr>
        <p:blipFill>
          <a:blip r:embed="rId7"/>
          <a:srcRect l="0" t="0" r="0" b="75889"/>
          <a:stretch>
            <a:fillRect/>
          </a:stretch>
        </p:blipFill>
        <p:spPr>
          <a:xfrm>
            <a:off x="2838600" y="8622720"/>
            <a:ext cx="1479240" cy="254520"/>
          </a:xfrm>
          <a:prstGeom prst="rect">
            <a:avLst/>
          </a:prstGeom>
          <a:ln>
            <a:noFill/>
          </a:ln>
        </p:spPr>
      </p:pic>
      <p:pic>
        <p:nvPicPr>
          <p:cNvPr id="484" name="Picture 92" descr=""/>
          <p:cNvPicPr/>
          <p:nvPr/>
        </p:nvPicPr>
        <p:blipFill>
          <a:blip r:embed="rId8"/>
          <a:srcRect l="0" t="24078" r="0" b="49312"/>
          <a:stretch>
            <a:fillRect/>
          </a:stretch>
        </p:blipFill>
        <p:spPr>
          <a:xfrm>
            <a:off x="2838600" y="8917560"/>
            <a:ext cx="1479240" cy="281160"/>
          </a:xfrm>
          <a:prstGeom prst="rect">
            <a:avLst/>
          </a:prstGeom>
          <a:ln>
            <a:noFill/>
          </a:ln>
        </p:spPr>
      </p:pic>
      <p:pic>
        <p:nvPicPr>
          <p:cNvPr id="485" name="Picture 93" descr=""/>
          <p:cNvPicPr/>
          <p:nvPr/>
        </p:nvPicPr>
        <p:blipFill>
          <a:blip r:embed="rId9"/>
          <a:srcRect l="0" t="48409" r="0" b="24908"/>
          <a:stretch>
            <a:fillRect/>
          </a:stretch>
        </p:blipFill>
        <p:spPr>
          <a:xfrm>
            <a:off x="2838600" y="9199440"/>
            <a:ext cx="1479240" cy="281520"/>
          </a:xfrm>
          <a:prstGeom prst="rect">
            <a:avLst/>
          </a:prstGeom>
          <a:ln>
            <a:noFill/>
          </a:ln>
        </p:spPr>
      </p:pic>
      <p:pic>
        <p:nvPicPr>
          <p:cNvPr id="486" name="Picture 94" descr=""/>
          <p:cNvPicPr/>
          <p:nvPr/>
        </p:nvPicPr>
        <p:blipFill>
          <a:blip r:embed="rId10"/>
          <a:srcRect l="0" t="73180" r="0" b="0"/>
          <a:stretch>
            <a:fillRect/>
          </a:stretch>
        </p:blipFill>
        <p:spPr>
          <a:xfrm>
            <a:off x="2838600" y="9482040"/>
            <a:ext cx="1479240" cy="283320"/>
          </a:xfrm>
          <a:prstGeom prst="rect">
            <a:avLst/>
          </a:prstGeom>
          <a:ln>
            <a:noFill/>
          </a:ln>
        </p:spPr>
      </p:pic>
      <p:pic>
        <p:nvPicPr>
          <p:cNvPr id="487" name="Picture 1" descr=""/>
          <p:cNvPicPr/>
          <p:nvPr/>
        </p:nvPicPr>
        <p:blipFill>
          <a:blip r:embed="rId11"/>
          <a:stretch>
            <a:fillRect/>
          </a:stretch>
        </p:blipFill>
        <p:spPr>
          <a:xfrm>
            <a:off x="249840" y="8642880"/>
            <a:ext cx="1324080" cy="1125720"/>
          </a:xfrm>
          <a:prstGeom prst="rect">
            <a:avLst/>
          </a:prstGeom>
          <a:ln>
            <a:noFill/>
          </a:ln>
        </p:spPr>
      </p:pic>
      <p:pic>
        <p:nvPicPr>
          <p:cNvPr id="488" name="Picture 4" descr=""/>
          <p:cNvPicPr/>
          <p:nvPr/>
        </p:nvPicPr>
        <p:blipFill>
          <a:blip r:embed="rId12"/>
          <a:stretch>
            <a:fillRect/>
          </a:stretch>
        </p:blipFill>
        <p:spPr>
          <a:xfrm>
            <a:off x="4446360" y="8583480"/>
            <a:ext cx="713880" cy="1199520"/>
          </a:xfrm>
          <a:prstGeom prst="rect">
            <a:avLst/>
          </a:prstGeom>
          <a:ln>
            <a:noFill/>
          </a:ln>
        </p:spPr>
      </p:pic>
      <p:sp>
        <p:nvSpPr>
          <p:cNvPr id="489" name="CustomShape 12"/>
          <p:cNvSpPr/>
          <p:nvPr/>
        </p:nvSpPr>
        <p:spPr>
          <a:xfrm>
            <a:off x="0" y="7871040"/>
            <a:ext cx="7771680" cy="409680"/>
          </a:xfrm>
          <a:prstGeom prst="rect">
            <a:avLst/>
          </a:prstGeom>
          <a:solidFill>
            <a:srgbClr val="713cd1"/>
          </a:solidFill>
          <a:ln w="9360">
            <a:noFill/>
          </a:ln>
        </p:spPr>
      </p:sp>
      <p:sp>
        <p:nvSpPr>
          <p:cNvPr id="490" name="CustomShape 13"/>
          <p:cNvSpPr/>
          <p:nvPr/>
        </p:nvSpPr>
        <p:spPr>
          <a:xfrm>
            <a:off x="2460960" y="8077680"/>
            <a:ext cx="380160" cy="325440"/>
          </a:xfrm>
          <a:prstGeom prst="diamond">
            <a:avLst/>
          </a:prstGeom>
          <a:solidFill>
            <a:srgbClr val="713cd1"/>
          </a:solidFill>
          <a:ln w="9360">
            <a:noFill/>
          </a:ln>
        </p:spPr>
      </p:sp>
      <p:sp>
        <p:nvSpPr>
          <p:cNvPr id="491" name="CustomShape 14"/>
          <p:cNvSpPr/>
          <p:nvPr/>
        </p:nvSpPr>
        <p:spPr>
          <a:xfrm>
            <a:off x="6347160" y="8066160"/>
            <a:ext cx="380160" cy="325440"/>
          </a:xfrm>
          <a:prstGeom prst="diamond">
            <a:avLst/>
          </a:prstGeom>
          <a:solidFill>
            <a:srgbClr val="713cd1"/>
          </a:solidFill>
          <a:ln w="9360">
            <a:noFill/>
          </a:ln>
        </p:spPr>
      </p:sp>
      <p:sp>
        <p:nvSpPr>
          <p:cNvPr id="492" name="CustomShape 15"/>
          <p:cNvSpPr/>
          <p:nvPr/>
        </p:nvSpPr>
        <p:spPr>
          <a:xfrm>
            <a:off x="0" y="7879320"/>
            <a:ext cx="530244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493" name="CustomShape 16"/>
          <p:cNvSpPr/>
          <p:nvPr/>
        </p:nvSpPr>
        <p:spPr>
          <a:xfrm>
            <a:off x="5303160" y="7884720"/>
            <a:ext cx="2468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94" name="CustomShape 17"/>
          <p:cNvSpPr/>
          <p:nvPr/>
        </p:nvSpPr>
        <p:spPr>
          <a:xfrm>
            <a:off x="3639240" y="6728760"/>
            <a:ext cx="361728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Use costumes to help bring your animations to life!</a:t>
            </a:r>
            <a:endParaRPr/>
          </a:p>
          <a:p>
            <a:pPr>
              <a:lnSpc>
                <a:spcPct val="100000"/>
              </a:lnSpc>
              <a:buFont typeface="Wingdings" charset="2"/>
              <a:buChar char=""/>
            </a:pPr>
            <a:r>
              <a:rPr lang="fr-FR" sz="1200">
                <a:solidFill>
                  <a:srgbClr val="000000"/>
                </a:solidFill>
                <a:latin typeface="Futura Condensed"/>
              </a:rPr>
              <a:t>Make your sprite interactive by adding scripts that have the sprite respond to clicks, key presses, and more.</a:t>
            </a:r>
            <a:endParaRPr/>
          </a:p>
          <a:p>
            <a:pPr>
              <a:lnSpc>
                <a:spcPct val="100000"/>
              </a:lnSpc>
              <a:buFont typeface="Wingdings" charset="2"/>
              <a:buChar char=""/>
            </a:pPr>
            <a:r>
              <a:rPr lang="fr-FR" sz="1200">
                <a:solidFill>
                  <a:srgbClr val="000000"/>
                </a:solidFill>
                <a:latin typeface="Futura Condensed"/>
              </a:rPr>
              <a:t>Add instructions on the project page to explain how people can interact with your program.</a:t>
            </a:r>
            <a:endParaRPr/>
          </a:p>
        </p:txBody>
      </p:sp>
      <p:sp>
        <p:nvSpPr>
          <p:cNvPr id="495" name="CustomShape 18"/>
          <p:cNvSpPr/>
          <p:nvPr/>
        </p:nvSpPr>
        <p:spPr>
          <a:xfrm>
            <a:off x="3529800" y="6230880"/>
            <a:ext cx="372672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496" name="Line 19"/>
          <p:cNvSpPr/>
          <p:nvPr/>
        </p:nvSpPr>
        <p:spPr>
          <a:xfrm flipV="1">
            <a:off x="3639240" y="6569280"/>
            <a:ext cx="3618000" cy="2880"/>
          </a:xfrm>
          <a:prstGeom prst="line">
            <a:avLst/>
          </a:prstGeom>
          <a:ln w="9360">
            <a:solidFill>
              <a:srgbClr val="000000"/>
            </a:solidFill>
            <a:round/>
          </a:ln>
        </p:spPr>
      </p:sp>
      <p:sp>
        <p:nvSpPr>
          <p:cNvPr id="497" name="CustomShape 20"/>
          <p:cNvSpPr/>
          <p:nvPr/>
        </p:nvSpPr>
        <p:spPr>
          <a:xfrm>
            <a:off x="5402520" y="8451360"/>
            <a:ext cx="2229120" cy="22492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Music Video studio:</a:t>
            </a:r>
            <a:r>
              <a:rPr lang="fr-FR" sz="1100">
                <a:solidFill>
                  <a:srgbClr val="000000"/>
                </a:solidFill>
                <a:latin typeface="Futura Condensed"/>
              </a:rPr>
              <a:t> http://scratch.mit.edu/studios/475517</a:t>
            </a:r>
            <a:endParaRPr/>
          </a:p>
          <a:p>
            <a:pPr>
              <a:lnSpc>
                <a:spcPct val="100000"/>
              </a:lnSpc>
              <a:buFont typeface="Lucida Grande"/>
              <a:buChar char="+"/>
            </a:pPr>
            <a:r>
              <a:rPr lang="fr-FR" sz="1200">
                <a:solidFill>
                  <a:srgbClr val="000000"/>
                </a:solidFill>
                <a:latin typeface="Futura Condensed"/>
              </a:rPr>
              <a:t>Be sure to give credit to any music, code, or other work used in your project.</a:t>
            </a:r>
            <a:endParaRPr/>
          </a:p>
          <a:p>
            <a:pPr>
              <a:lnSpc>
                <a:spcPct val="100000"/>
              </a:lnSpc>
              <a:buFont typeface="Lucida Grande"/>
              <a:buChar char="+"/>
            </a:pPr>
            <a:r>
              <a:rPr lang="fr-FR" sz="1200">
                <a:solidFill>
                  <a:srgbClr val="000000"/>
                </a:solidFill>
                <a:latin typeface="Futura Condensed"/>
              </a:rPr>
              <a:t>Challenge yourself to do more! Create your own sprites, sounds, or costumes!</a:t>
            </a:r>
            <a:endParaRPr/>
          </a:p>
        </p:txBody>
      </p:sp>
      <p:sp>
        <p:nvSpPr>
          <p:cNvPr id="498" name="Line 21"/>
          <p:cNvSpPr/>
          <p:nvPr/>
        </p:nvSpPr>
        <p:spPr>
          <a:xfrm>
            <a:off x="5302800" y="8403480"/>
            <a:ext cx="0" cy="1527840"/>
          </a:xfrm>
          <a:prstGeom prst="line">
            <a:avLst/>
          </a:prstGeom>
          <a:ln cap="rnd" w="6480">
            <a:solidFill>
              <a:srgbClr val="808080"/>
            </a:solidFill>
            <a:custDash>
              <a:ds d="4900000000" sp="3675000000"/>
            </a:custDash>
            <a:round/>
          </a:ln>
        </p:spPr>
      </p:sp>
      <p:sp>
        <p:nvSpPr>
          <p:cNvPr id="499" name="CustomShape 22"/>
          <p:cNvSpPr/>
          <p:nvPr/>
        </p:nvSpPr>
        <p:spPr>
          <a:xfrm>
            <a:off x="538560" y="1341720"/>
            <a:ext cx="2158200" cy="109440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COMBINE ANIMATION WITH MUSIC TO CREATE YOUR OWN SCRATCH-INSPIRED MUSIC VIDEO?</a:t>
            </a:r>
            <a:endParaRPr/>
          </a:p>
        </p:txBody>
      </p:sp>
      <p:sp>
        <p:nvSpPr>
          <p:cNvPr id="500" name="CustomShape 23"/>
          <p:cNvSpPr/>
          <p:nvPr/>
        </p:nvSpPr>
        <p:spPr>
          <a:xfrm>
            <a:off x="444600" y="2386080"/>
            <a:ext cx="2347920" cy="13669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explore ideas related to theatre, song, dance, music, drawing, illustration, photography, and animation to create a personalized music video! </a:t>
            </a:r>
            <a:endParaRPr/>
          </a:p>
        </p:txBody>
      </p:sp>
      <p:sp>
        <p:nvSpPr>
          <p:cNvPr id="501" name="CustomShape 24"/>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502" name="CustomShape 25"/>
          <p:cNvSpPr/>
          <p:nvPr/>
        </p:nvSpPr>
        <p:spPr>
          <a:xfrm>
            <a:off x="428400" y="4232880"/>
            <a:ext cx="2884320" cy="7470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Add sound.</a:t>
            </a:r>
            <a:endParaRPr/>
          </a:p>
          <a:p>
            <a:pPr>
              <a:lnSpc>
                <a:spcPct val="130000"/>
              </a:lnSpc>
              <a:buFont typeface="Wingdings" charset="2"/>
              <a:buChar char=""/>
            </a:pPr>
            <a:r>
              <a:rPr lang="fr-FR" sz="1200">
                <a:solidFill>
                  <a:srgbClr val="000000"/>
                </a:solidFill>
                <a:latin typeface="Futura Condensed"/>
              </a:rPr>
              <a:t>Create and animate a sprite.</a:t>
            </a:r>
            <a:endParaRPr/>
          </a:p>
          <a:p>
            <a:pPr>
              <a:lnSpc>
                <a:spcPct val="130000"/>
              </a:lnSpc>
              <a:buFont typeface="Wingdings" charset="2"/>
              <a:buChar char=""/>
            </a:pPr>
            <a:r>
              <a:rPr lang="fr-FR" sz="1200">
                <a:solidFill>
                  <a:srgbClr val="000000"/>
                </a:solidFill>
                <a:latin typeface="Futura Condensed"/>
              </a:rPr>
              <a:t>Make them interact together!</a:t>
            </a:r>
            <a:endParaRPr/>
          </a:p>
        </p:txBody>
      </p:sp>
      <p:sp>
        <p:nvSpPr>
          <p:cNvPr id="503" name="Line 26"/>
          <p:cNvSpPr/>
          <p:nvPr/>
        </p:nvSpPr>
        <p:spPr>
          <a:xfrm>
            <a:off x="534960" y="4194000"/>
            <a:ext cx="2717640" cy="0"/>
          </a:xfrm>
          <a:prstGeom prst="line">
            <a:avLst/>
          </a:prstGeom>
          <a:ln w="9360">
            <a:solidFill>
              <a:srgbClr val="000000"/>
            </a:solidFill>
            <a:round/>
          </a:ln>
        </p:spPr>
      </p:sp>
      <p:sp>
        <p:nvSpPr>
          <p:cNvPr id="504" name="CustomShape 27"/>
          <p:cNvSpPr/>
          <p:nvPr/>
        </p:nvSpPr>
        <p:spPr>
          <a:xfrm>
            <a:off x="2264760" y="3080520"/>
            <a:ext cx="956880" cy="360"/>
          </a:xfrm>
          <a:prstGeom prst="straightConnector1">
            <a:avLst/>
          </a:prstGeom>
          <a:noFill/>
          <a:ln cap="rnd" w="12600">
            <a:solidFill>
              <a:srgbClr val="000000"/>
            </a:solidFill>
            <a:custDash>
              <a:ds d="4900000000" sp="3675000000"/>
            </a:custDash>
            <a:round/>
            <a:tailEnd len="med" type="triangle" w="med"/>
          </a:ln>
        </p:spPr>
      </p:sp>
      <p:sp>
        <p:nvSpPr>
          <p:cNvPr id="505" name="CustomShape 28"/>
          <p:cNvSpPr/>
          <p:nvPr/>
        </p:nvSpPr>
        <p:spPr>
          <a:xfrm>
            <a:off x="2224080" y="4921920"/>
            <a:ext cx="205560" cy="360"/>
          </a:xfrm>
          <a:prstGeom prst="straightConnector1">
            <a:avLst/>
          </a:prstGeom>
          <a:noFill/>
          <a:ln cap="rnd" w="12600">
            <a:solidFill>
              <a:srgbClr val="000000"/>
            </a:solidFill>
            <a:custDash>
              <a:ds d="4900000000" sp="3675000000"/>
            </a:custDash>
            <a:round/>
          </a:ln>
        </p:spPr>
      </p:sp>
      <p:sp>
        <p:nvSpPr>
          <p:cNvPr id="506" name="CustomShape 29"/>
          <p:cNvSpPr/>
          <p:nvPr/>
        </p:nvSpPr>
        <p:spPr>
          <a:xfrm>
            <a:off x="2428200" y="4920480"/>
            <a:ext cx="360" cy="572400"/>
          </a:xfrm>
          <a:prstGeom prst="straightConnector1">
            <a:avLst/>
          </a:prstGeom>
          <a:noFill/>
          <a:ln cap="rnd" w="12600">
            <a:solidFill>
              <a:srgbClr val="000000"/>
            </a:solidFill>
            <a:custDash>
              <a:ds d="4900000000" sp="3675000000"/>
            </a:custDash>
            <a:round/>
          </a:ln>
        </p:spPr>
      </p:sp>
      <p:pic>
        <p:nvPicPr>
          <p:cNvPr id="507" name="Picture 83" descr=""/>
          <p:cNvPicPr/>
          <p:nvPr/>
        </p:nvPicPr>
        <p:blipFill>
          <a:blip r:embed="rId13"/>
          <a:srcRect l="140399" t="-828398" r="-1849621" b="2185492"/>
          <a:stretch>
            <a:fillRect/>
          </a:stretch>
        </p:blipFill>
        <p:spPr>
          <a:xfrm>
            <a:off x="3523320" y="3722760"/>
            <a:ext cx="1850040" cy="880200"/>
          </a:xfrm>
          <a:prstGeom prst="rect">
            <a:avLst/>
          </a:prstGeom>
          <a:ln>
            <a:noFill/>
          </a:ln>
        </p:spPr>
      </p:pic>
      <p:sp>
        <p:nvSpPr>
          <p:cNvPr id="508" name="CustomShape 30"/>
          <p:cNvSpPr/>
          <p:nvPr/>
        </p:nvSpPr>
        <p:spPr>
          <a:xfrm>
            <a:off x="4129920" y="4141080"/>
            <a:ext cx="109800" cy="360"/>
          </a:xfrm>
          <a:prstGeom prst="straightConnector1">
            <a:avLst/>
          </a:prstGeom>
          <a:noFill/>
          <a:ln cap="rnd" w="6480">
            <a:solidFill>
              <a:srgbClr val="000000"/>
            </a:solidFill>
            <a:custDash>
              <a:ds d="4900000000" sp="3675000000"/>
            </a:custDash>
            <a:round/>
            <a:tailEnd len="sm" type="triangle" w="sm"/>
          </a:ln>
        </p:spPr>
      </p:sp>
      <p:sp>
        <p:nvSpPr>
          <p:cNvPr id="509" name="CustomShape 31"/>
          <p:cNvSpPr/>
          <p:nvPr/>
        </p:nvSpPr>
        <p:spPr>
          <a:xfrm>
            <a:off x="3981240" y="4025880"/>
            <a:ext cx="1634760" cy="22716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upload sounds from a file</a:t>
            </a:r>
            <a:endParaRPr/>
          </a:p>
        </p:txBody>
      </p:sp>
      <p:sp>
        <p:nvSpPr>
          <p:cNvPr id="510" name="CustomShape 32"/>
          <p:cNvSpPr/>
          <p:nvPr/>
        </p:nvSpPr>
        <p:spPr>
          <a:xfrm>
            <a:off x="4010040" y="4188960"/>
            <a:ext cx="1555560" cy="22716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record your own sounds</a:t>
            </a:r>
            <a:endParaRPr/>
          </a:p>
        </p:txBody>
      </p:sp>
      <p:sp>
        <p:nvSpPr>
          <p:cNvPr id="511" name="CustomShape 33"/>
          <p:cNvSpPr/>
          <p:nvPr/>
        </p:nvSpPr>
        <p:spPr>
          <a:xfrm>
            <a:off x="3742920" y="4208040"/>
            <a:ext cx="496800" cy="279720"/>
          </a:xfrm>
          <a:prstGeom prst="straightConnector1">
            <a:avLst/>
          </a:prstGeom>
          <a:noFill/>
          <a:ln cap="rnd" w="6480">
            <a:solidFill>
              <a:srgbClr val="000000"/>
            </a:solidFill>
            <a:custDash>
              <a:ds d="4900000000" sp="3675000000"/>
            </a:custDash>
            <a:round/>
            <a:tailEnd len="sm" type="triangle" w="sm"/>
          </a:ln>
        </p:spPr>
      </p:sp>
      <p:sp>
        <p:nvSpPr>
          <p:cNvPr id="512" name="CustomShape 34"/>
          <p:cNvSpPr/>
          <p:nvPr/>
        </p:nvSpPr>
        <p:spPr>
          <a:xfrm>
            <a:off x="3905280" y="4188960"/>
            <a:ext cx="334080" cy="114840"/>
          </a:xfrm>
          <a:prstGeom prst="straightConnector1">
            <a:avLst/>
          </a:prstGeom>
          <a:noFill/>
          <a:ln cap="rnd" w="6480">
            <a:solidFill>
              <a:srgbClr val="000000"/>
            </a:solidFill>
            <a:custDash>
              <a:ds d="4900000000" sp="3675000000"/>
            </a:custDash>
            <a:round/>
            <a:tailEnd len="sm" type="triangle" w="sm"/>
          </a:ln>
        </p:spPr>
      </p:sp>
      <p:sp>
        <p:nvSpPr>
          <p:cNvPr id="513" name="CustomShape 35"/>
          <p:cNvSpPr/>
          <p:nvPr/>
        </p:nvSpPr>
        <p:spPr>
          <a:xfrm>
            <a:off x="3964320" y="4372920"/>
            <a:ext cx="1736640" cy="22716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choose sounds from library</a:t>
            </a:r>
            <a:endParaRPr/>
          </a:p>
        </p:txBody>
      </p:sp>
      <p:sp>
        <p:nvSpPr>
          <p:cNvPr id="514" name="CustomShape 36"/>
          <p:cNvSpPr/>
          <p:nvPr/>
        </p:nvSpPr>
        <p:spPr>
          <a:xfrm>
            <a:off x="1522440" y="4407840"/>
            <a:ext cx="2193120" cy="360"/>
          </a:xfrm>
          <a:prstGeom prst="straightConnector1">
            <a:avLst/>
          </a:prstGeom>
          <a:noFill/>
          <a:ln cap="rnd" w="12600">
            <a:solidFill>
              <a:srgbClr val="000000"/>
            </a:solidFill>
            <a:custDash>
              <a:ds d="4900000000" sp="3675000000"/>
            </a:custDash>
            <a:round/>
            <a:tailEnd len="med" type="triangle" w="med"/>
          </a:ln>
        </p:spPr>
      </p:sp>
      <p:sp>
        <p:nvSpPr>
          <p:cNvPr id="515" name="CustomShape 37"/>
          <p:cNvSpPr/>
          <p:nvPr/>
        </p:nvSpPr>
        <p:spPr>
          <a:xfrm>
            <a:off x="2224080" y="4674600"/>
            <a:ext cx="3571560" cy="360"/>
          </a:xfrm>
          <a:prstGeom prst="straightConnector1">
            <a:avLst/>
          </a:prstGeom>
          <a:noFill/>
          <a:ln cap="rnd" w="12600">
            <a:solidFill>
              <a:srgbClr val="000000"/>
            </a:solidFill>
            <a:custDash>
              <a:ds d="4900000000" sp="3675000000"/>
            </a:custDash>
            <a:round/>
            <a:tailEnd len="med" type="triangle" w="med"/>
          </a:ln>
        </p:spPr>
      </p:sp>
      <p:sp>
        <p:nvSpPr>
          <p:cNvPr id="516" name="CustomShape 38"/>
          <p:cNvSpPr/>
          <p:nvPr/>
        </p:nvSpPr>
        <p:spPr>
          <a:xfrm>
            <a:off x="4668840" y="4674600"/>
            <a:ext cx="360" cy="261000"/>
          </a:xfrm>
          <a:prstGeom prst="straightConnector1">
            <a:avLst/>
          </a:prstGeom>
          <a:noFill/>
          <a:ln cap="rnd" w="12600">
            <a:solidFill>
              <a:srgbClr val="000000"/>
            </a:solidFill>
            <a:custDash>
              <a:ds d="4900000000" sp="3675000000"/>
            </a:custDash>
            <a:round/>
            <a:tailEnd len="med" type="triangle" w="med"/>
          </a:ln>
        </p:spPr>
      </p:sp>
      <p:pic>
        <p:nvPicPr>
          <p:cNvPr id="517" name="Picture 7" descr=""/>
          <p:cNvPicPr/>
          <p:nvPr/>
        </p:nvPicPr>
        <p:blipFill>
          <a:blip r:embed="rId14"/>
          <a:stretch>
            <a:fillRect/>
          </a:stretch>
        </p:blipFill>
        <p:spPr>
          <a:xfrm>
            <a:off x="448920" y="5085360"/>
            <a:ext cx="1980720" cy="2750040"/>
          </a:xfrm>
          <a:prstGeom prst="rect">
            <a:avLst/>
          </a:prstGeom>
          <a:ln>
            <a:noFill/>
          </a:ln>
        </p:spPr>
      </p:pic>
      <p:sp>
        <p:nvSpPr>
          <p:cNvPr id="518" name="CustomShape 39"/>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519" name="CustomShape 40"/>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520" name="CustomShape 41"/>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521" name="CustomShape 42"/>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522" name="CustomShape 43"/>
          <p:cNvSpPr/>
          <p:nvPr/>
        </p:nvSpPr>
        <p:spPr>
          <a:xfrm>
            <a:off x="457200" y="595800"/>
            <a:ext cx="2815200" cy="1429920"/>
          </a:xfrm>
          <a:prstGeom prst="rect">
            <a:avLst/>
          </a:prstGeom>
          <a:noFill/>
          <a:ln>
            <a:noFill/>
          </a:ln>
        </p:spPr>
        <p:txBody>
          <a:bodyPr lIns="90000" rIns="90000" tIns="45000" bIns="45000"/>
          <a:p>
            <a:pPr>
              <a:lnSpc>
                <a:spcPct val="100000"/>
              </a:lnSpc>
            </a:pPr>
            <a:r>
              <a:rPr lang="fr-FR" sz="4400">
                <a:solidFill>
                  <a:srgbClr val="000000"/>
                </a:solidFill>
                <a:latin typeface="Futura Condensed"/>
              </a:rPr>
              <a:t>MUSIC VIDEO</a:t>
            </a:r>
            <a:endParaRPr/>
          </a:p>
        </p:txBody>
      </p:sp>
      <p:pic>
        <p:nvPicPr>
          <p:cNvPr id="523" name="Picture 108" descr=""/>
          <p:cNvPicPr/>
          <p:nvPr/>
        </p:nvPicPr>
        <p:blipFill>
          <a:blip r:embed="rId15"/>
          <a:srcRect l="0" t="0" r="62596" b="0"/>
          <a:stretch>
            <a:fillRect/>
          </a:stretch>
        </p:blipFill>
        <p:spPr>
          <a:xfrm>
            <a:off x="3488040" y="4809240"/>
            <a:ext cx="1067400" cy="1567080"/>
          </a:xfrm>
          <a:prstGeom prst="rect">
            <a:avLst/>
          </a:prstGeom>
          <a:ln>
            <a:noFill/>
          </a:ln>
        </p:spPr>
      </p:pic>
      <p:pic>
        <p:nvPicPr>
          <p:cNvPr id="524" name="Picture 109" descr=""/>
          <p:cNvPicPr/>
          <p:nvPr/>
        </p:nvPicPr>
        <p:blipFill>
          <a:blip r:embed="rId16"/>
          <a:srcRect l="66537" t="0" r="0" b="0"/>
          <a:stretch>
            <a:fillRect/>
          </a:stretch>
        </p:blipFill>
        <p:spPr>
          <a:xfrm>
            <a:off x="5212800" y="4809240"/>
            <a:ext cx="954720" cy="1567080"/>
          </a:xfrm>
          <a:prstGeom prst="rect">
            <a:avLst/>
          </a:prstGeom>
          <a:ln>
            <a:noFill/>
          </a:ln>
        </p:spPr>
      </p:pic>
      <p:pic>
        <p:nvPicPr>
          <p:cNvPr id="525" name="Picture 110" descr=""/>
          <p:cNvPicPr/>
          <p:nvPr/>
        </p:nvPicPr>
        <p:blipFill>
          <a:blip r:embed="rId17"/>
          <a:srcRect l="40453" t="0" r="39884" b="0"/>
          <a:stretch>
            <a:fillRect/>
          </a:stretch>
        </p:blipFill>
        <p:spPr>
          <a:xfrm>
            <a:off x="4603680" y="4809240"/>
            <a:ext cx="560520" cy="1567080"/>
          </a:xfrm>
          <a:prstGeom prst="rect">
            <a:avLst/>
          </a:prstGeom>
          <a:ln>
            <a:noFill/>
          </a:ln>
        </p:spPr>
      </p:pic>
      <p:sp>
        <p:nvSpPr>
          <p:cNvPr id="526" name="CustomShape 44"/>
          <p:cNvSpPr/>
          <p:nvPr/>
        </p:nvSpPr>
        <p:spPr>
          <a:xfrm>
            <a:off x="2104920" y="5493960"/>
            <a:ext cx="325080" cy="360"/>
          </a:xfrm>
          <a:prstGeom prst="straightConnector1">
            <a:avLst/>
          </a:prstGeom>
          <a:noFill/>
          <a:ln cap="rnd" w="12600">
            <a:solidFill>
              <a:srgbClr val="000000"/>
            </a:solidFill>
            <a:custDash>
              <a:ds d="4900000000" sp="3675000000"/>
            </a:custDash>
            <a:round/>
            <a:headEnd len="med" type="triangle" w="med"/>
          </a:ln>
        </p:spPr>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7" name="CustomShape 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54</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flipH="1">
            <a:off x="175680" y="2285640"/>
            <a:ext cx="7595280" cy="478800"/>
          </a:xfrm>
          <a:prstGeom prst="rect">
            <a:avLst/>
          </a:prstGeom>
          <a:solidFill>
            <a:srgbClr val="713cd1"/>
          </a:solidFill>
          <a:ln w="9360">
            <a:noFill/>
          </a:ln>
        </p:spPr>
      </p:sp>
      <p:sp>
        <p:nvSpPr>
          <p:cNvPr id="104" name="CustomShape 2"/>
          <p:cNvSpPr/>
          <p:nvPr/>
        </p:nvSpPr>
        <p:spPr>
          <a:xfrm flipH="1">
            <a:off x="451440" y="210528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05" name="CustomShape 3"/>
          <p:cNvSpPr/>
          <p:nvPr/>
        </p:nvSpPr>
        <p:spPr>
          <a:xfrm rot="631200">
            <a:off x="2105280" y="6066360"/>
            <a:ext cx="1974240" cy="1902240"/>
          </a:xfrm>
          <a:prstGeom prst="wedgeEllipseCallout">
            <a:avLst>
              <a:gd name="adj1" fmla="val -33746"/>
              <a:gd name="adj2" fmla="val -55066"/>
            </a:avLst>
          </a:prstGeom>
          <a:solidFill>
            <a:srgbClr val="ffffff"/>
          </a:solidFill>
          <a:ln cap="rnd" w="9360">
            <a:solidFill>
              <a:srgbClr val="713cd1"/>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It’s really great to express yourself creatively. You could do anything with it. You can make video games, music, art, videos, anything. The possibilities are endless, no limitations, really.</a:t>
            </a:r>
            <a:endParaRPr/>
          </a:p>
          <a:p>
            <a:pPr algn="r">
              <a:lnSpc>
                <a:spcPct val="100000"/>
              </a:lnSpc>
            </a:pPr>
            <a:r>
              <a:rPr lang="fr-FR" sz="1200">
                <a:solidFill>
                  <a:srgbClr val="000000"/>
                </a:solidFill>
                <a:latin typeface="Futura Condensed"/>
              </a:rPr>
              <a:t>Lindsey, 12 years old</a:t>
            </a:r>
            <a:endParaRPr/>
          </a:p>
        </p:txBody>
      </p:sp>
      <p:sp>
        <p:nvSpPr>
          <p:cNvPr id="106" name="CustomShape 4"/>
          <p:cNvSpPr/>
          <p:nvPr/>
        </p:nvSpPr>
        <p:spPr>
          <a:xfrm rot="631200">
            <a:off x="542160" y="5839920"/>
            <a:ext cx="1812600" cy="1746720"/>
          </a:xfrm>
          <a:prstGeom prst="wedgeEllipseCallout">
            <a:avLst>
              <a:gd name="adj1" fmla="val 1773"/>
              <a:gd name="adj2" fmla="val -65656"/>
            </a:avLst>
          </a:prstGeom>
          <a:solidFill>
            <a:srgbClr val="ffffff"/>
          </a:solidFill>
          <a:ln cap="rnd" w="9360">
            <a:solidFill>
              <a:srgbClr val="713cd1"/>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It’s just that there’s endless possibilities. It’s not like you can just make this project or this project and that’s all that you can make.</a:t>
            </a:r>
            <a:endParaRPr/>
          </a:p>
          <a:p>
            <a:pPr algn="r">
              <a:lnSpc>
                <a:spcPct val="100000"/>
              </a:lnSpc>
            </a:pPr>
            <a:r>
              <a:rPr lang="fr-FR" sz="1200">
                <a:solidFill>
                  <a:srgbClr val="000000"/>
                </a:solidFill>
                <a:latin typeface="Futura Condensed"/>
              </a:rPr>
              <a:t>Nevin, 9 years old</a:t>
            </a:r>
            <a:endParaRPr/>
          </a:p>
        </p:txBody>
      </p:sp>
      <p:sp>
        <p:nvSpPr>
          <p:cNvPr id="107" name="CustomShape 5"/>
          <p:cNvSpPr/>
          <p:nvPr/>
        </p:nvSpPr>
        <p:spPr>
          <a:xfrm rot="631200">
            <a:off x="3856320" y="2876040"/>
            <a:ext cx="3313800" cy="3193560"/>
          </a:xfrm>
          <a:prstGeom prst="wedgeEllipseCallout">
            <a:avLst>
              <a:gd name="adj1" fmla="val -49672"/>
              <a:gd name="adj2" fmla="val 33350"/>
            </a:avLst>
          </a:prstGeom>
          <a:solidFill>
            <a:srgbClr val="ffffff"/>
          </a:solidFill>
          <a:ln cap="rnd" w="9360">
            <a:solidFill>
              <a:srgbClr val="713cd1"/>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It’s a program that lets you explore your imagination. You can do whatever you want in it. You can create anything. There really is no limit to what you can make. You design your own stuff, and once you start you just don’t want to stop because as you learn more, you can see there’s more possibilities, and the more possibilities there are, the more you want to expand on what you just learned.</a:t>
            </a:r>
            <a:endParaRPr/>
          </a:p>
          <a:p>
            <a:pPr algn="just">
              <a:lnSpc>
                <a:spcPct val="100000"/>
              </a:lnSpc>
            </a:pPr>
            <a:r>
              <a:rPr lang="fr-FR" sz="1200">
                <a:solidFill>
                  <a:srgbClr val="000000"/>
                </a:solidFill>
                <a:latin typeface="Futura Condensed"/>
              </a:rPr>
              <a:t>	</a:t>
            </a:r>
            <a:r>
              <a:rPr lang="fr-FR" sz="1200">
                <a:solidFill>
                  <a:srgbClr val="000000"/>
                </a:solidFill>
                <a:latin typeface="Futura Condensed"/>
              </a:rPr>
              <a:t>Bradley, 12 years old</a:t>
            </a:r>
            <a:endParaRPr/>
          </a:p>
        </p:txBody>
      </p:sp>
      <p:sp>
        <p:nvSpPr>
          <p:cNvPr id="108" name="CustomShape 6"/>
          <p:cNvSpPr/>
          <p:nvPr/>
        </p:nvSpPr>
        <p:spPr>
          <a:xfrm>
            <a:off x="457200" y="464040"/>
            <a:ext cx="281520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2</a:t>
            </a:r>
            <a:endParaRPr/>
          </a:p>
          <a:p>
            <a:pPr>
              <a:lnSpc>
                <a:spcPct val="100000"/>
              </a:lnSpc>
            </a:pPr>
            <a:r>
              <a:rPr lang="fr-FR" sz="5300">
                <a:solidFill>
                  <a:srgbClr val="000000"/>
                </a:solidFill>
                <a:latin typeface="Futura Condensed"/>
              </a:rPr>
              <a:t>OVERVIEW</a:t>
            </a:r>
            <a:endParaRPr/>
          </a:p>
        </p:txBody>
      </p:sp>
      <p:sp>
        <p:nvSpPr>
          <p:cNvPr id="109" name="CustomShape 7"/>
          <p:cNvSpPr/>
          <p:nvPr/>
        </p:nvSpPr>
        <p:spPr>
          <a:xfrm>
            <a:off x="474120" y="2884320"/>
            <a:ext cx="3129480" cy="42872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Kids have shared more than six million projects in the Scratch online community – animations, stories, games, and beyond – and one of our goals with the guide is to reflect this enormous diversity of creations.  Within activities, we support opportunities to personalize and avoid presenting challenges that have only one “right” answer; across activities, we engage learners in a variety of genres. In this unit, we start to explore this creative diversity with a deep dive into animation, art, and music.</a:t>
            </a:r>
            <a:endParaRPr/>
          </a:p>
          <a:p>
            <a:pPr algn="just">
              <a:lnSpc>
                <a:spcPct val="100000"/>
              </a:lnSpc>
            </a:pPr>
            <a:endParaRPr/>
          </a:p>
          <a:p>
            <a:pPr algn="just">
              <a:lnSpc>
                <a:spcPct val="100000"/>
              </a:lnSpc>
            </a:pPr>
            <a:r>
              <a:rPr lang="fr-FR" sz="1200">
                <a:solidFill>
                  <a:srgbClr val="000000"/>
                </a:solidFill>
                <a:latin typeface="Futura Condensed"/>
              </a:rPr>
              <a:t>Creative diversity in Scratch has often been highlighted by learners. Here are a few quotes from learners who were asked, “If you had to explain what Scratch is to one of your friends, how would you describe it?”</a:t>
            </a:r>
            <a:endParaRPr/>
          </a:p>
          <a:p>
            <a:pPr algn="just">
              <a:lnSpc>
                <a:spcPct val="100000"/>
              </a:lnSpc>
            </a:pPr>
            <a:endParaRPr/>
          </a:p>
        </p:txBody>
      </p:sp>
      <p:sp>
        <p:nvSpPr>
          <p:cNvPr id="110" name="CustomShape 8"/>
          <p:cNvSpPr/>
          <p:nvPr/>
        </p:nvSpPr>
        <p:spPr>
          <a:xfrm>
            <a:off x="457200" y="805356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1" name="CustomShape 9"/>
          <p:cNvSpPr/>
          <p:nvPr/>
        </p:nvSpPr>
        <p:spPr>
          <a:xfrm>
            <a:off x="457200" y="7687080"/>
            <a:ext cx="3230640" cy="2098080"/>
          </a:xfrm>
          <a:prstGeom prst="rect">
            <a:avLst/>
          </a:prstGeom>
          <a:noFill/>
          <a:ln w="6480">
            <a:noFill/>
          </a:ln>
        </p:spPr>
        <p:txBody>
          <a:bodyPr lIns="90000" rIns="90000" tIns="45000" bIns="45000" anchor="b"/>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computational thinking concepts of loops, events, and parallelism</a:t>
            </a:r>
            <a:endParaRPr/>
          </a:p>
          <a:p>
            <a:pPr>
              <a:lnSpc>
                <a:spcPct val="100000"/>
              </a:lnSpc>
              <a:buFont typeface="Lucida Grande"/>
              <a:buChar char="+"/>
            </a:pPr>
            <a:r>
              <a:rPr lang="fr-FR" sz="1100">
                <a:solidFill>
                  <a:srgbClr val="000000"/>
                </a:solidFill>
                <a:latin typeface="Futura Condensed"/>
              </a:rPr>
              <a:t>become more familiar with the concepts of sequence</a:t>
            </a:r>
            <a:endParaRPr/>
          </a:p>
          <a:p>
            <a:pPr>
              <a:lnSpc>
                <a:spcPct val="100000"/>
              </a:lnSpc>
              <a:buFont typeface="Lucida Grande"/>
              <a:buChar char="+"/>
            </a:pPr>
            <a:r>
              <a:rPr lang="fr-FR" sz="1100">
                <a:solidFill>
                  <a:srgbClr val="000000"/>
                </a:solidFill>
                <a:latin typeface="Futura Condensed"/>
              </a:rPr>
              <a:t>experiment with new blocks in the Events, Control, Sound, and Looks categories</a:t>
            </a:r>
            <a:endParaRPr/>
          </a:p>
          <a:p>
            <a:pPr>
              <a:lnSpc>
                <a:spcPct val="100000"/>
              </a:lnSpc>
              <a:buFont typeface="Lucida Grande"/>
              <a:buChar char="+"/>
            </a:pPr>
            <a:r>
              <a:rPr lang="fr-FR" sz="1100">
                <a:solidFill>
                  <a:srgbClr val="000000"/>
                </a:solidFill>
                <a:latin typeface="Futura Condensed"/>
              </a:rPr>
              <a:t>explore various arts-themed Scratch programs</a:t>
            </a:r>
            <a:endParaRPr/>
          </a:p>
          <a:p>
            <a:pPr>
              <a:lnSpc>
                <a:spcPct val="100000"/>
              </a:lnSpc>
              <a:buFont typeface="Lucida Grande"/>
              <a:buChar char="+"/>
            </a:pPr>
            <a:r>
              <a:rPr lang="fr-FR" sz="1100">
                <a:solidFill>
                  <a:srgbClr val="000000"/>
                </a:solidFill>
                <a:latin typeface="Futura Condensed"/>
              </a:rPr>
              <a:t>create an animated music video project</a:t>
            </a:r>
            <a:endParaRPr/>
          </a:p>
        </p:txBody>
      </p:sp>
      <p:sp>
        <p:nvSpPr>
          <p:cNvPr id="112" name="Line 10"/>
          <p:cNvSpPr/>
          <p:nvPr/>
        </p:nvSpPr>
        <p:spPr>
          <a:xfrm>
            <a:off x="555840" y="8354520"/>
            <a:ext cx="3110400" cy="0"/>
          </a:xfrm>
          <a:prstGeom prst="line">
            <a:avLst/>
          </a:prstGeom>
          <a:ln w="9360">
            <a:solidFill>
              <a:srgbClr val="000000"/>
            </a:solidFill>
            <a:round/>
          </a:ln>
        </p:spPr>
      </p:sp>
      <p:sp>
        <p:nvSpPr>
          <p:cNvPr id="113" name="CustomShape 11"/>
          <p:cNvSpPr/>
          <p:nvPr/>
        </p:nvSpPr>
        <p:spPr>
          <a:xfrm>
            <a:off x="4128120" y="9026280"/>
            <a:ext cx="3116520" cy="758880"/>
          </a:xfrm>
          <a:prstGeom prst="rect">
            <a:avLst/>
          </a:prstGeom>
          <a:noFill/>
          <a:ln w="6480">
            <a:noFill/>
          </a:ln>
        </p:spPr>
        <p:txBody>
          <a:bodyPr lIns="90000" rIns="90000" tIns="45000" bIns="45000" anchor="b"/>
          <a:p>
            <a:pPr>
              <a:lnSpc>
                <a:spcPct val="100000"/>
              </a:lnSpc>
              <a:buFont typeface="Lucida Grande"/>
              <a:buChar char="+"/>
            </a:pPr>
            <a:r>
              <a:rPr lang="fr-FR" sz="1100">
                <a:solidFill>
                  <a:srgbClr val="000000"/>
                </a:solidFill>
                <a:latin typeface="Futura Condensed"/>
              </a:rPr>
              <a:t>Many activities in this unit include elements of sound and music. We recommend having headphones readily available for students.</a:t>
            </a:r>
            <a:endParaRPr/>
          </a:p>
        </p:txBody>
      </p:sp>
      <p:sp>
        <p:nvSpPr>
          <p:cNvPr id="114" name="CustomShape 12"/>
          <p:cNvSpPr/>
          <p:nvPr/>
        </p:nvSpPr>
        <p:spPr>
          <a:xfrm>
            <a:off x="4128120" y="883548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5" name="Line 13"/>
          <p:cNvSpPr/>
          <p:nvPr/>
        </p:nvSpPr>
        <p:spPr>
          <a:xfrm>
            <a:off x="4204080" y="9137520"/>
            <a:ext cx="3110400" cy="0"/>
          </a:xfrm>
          <a:prstGeom prst="line">
            <a:avLst/>
          </a:prstGeom>
          <a:ln w="9360">
            <a:solidFill>
              <a:srgbClr val="000000"/>
            </a:solidFill>
            <a:round/>
          </a:ln>
        </p:spPr>
      </p:sp>
      <p:sp>
        <p:nvSpPr>
          <p:cNvPr id="116" name="CustomShape 14"/>
          <p:cNvSpPr/>
          <p:nvPr/>
        </p:nvSpPr>
        <p:spPr>
          <a:xfrm>
            <a:off x="4128120" y="7893000"/>
            <a:ext cx="3116520" cy="89640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loops</a:t>
            </a:r>
            <a:endParaRPr/>
          </a:p>
          <a:p>
            <a:pPr>
              <a:lnSpc>
                <a:spcPct val="100000"/>
              </a:lnSpc>
              <a:buFont typeface="Lucida Grande"/>
              <a:buChar char="+"/>
            </a:pPr>
            <a:r>
              <a:rPr lang="fr-FR" sz="1100">
                <a:solidFill>
                  <a:srgbClr val="000000"/>
                </a:solidFill>
                <a:latin typeface="Futura Condensed"/>
              </a:rPr>
              <a:t>events</a:t>
            </a:r>
            <a:endParaRPr/>
          </a:p>
          <a:p>
            <a:pPr>
              <a:lnSpc>
                <a:spcPct val="100000"/>
              </a:lnSpc>
              <a:buFont typeface="Lucida Grande"/>
              <a:buChar char="+"/>
            </a:pPr>
            <a:r>
              <a:rPr lang="fr-FR" sz="1100">
                <a:solidFill>
                  <a:srgbClr val="000000"/>
                </a:solidFill>
                <a:latin typeface="Futura Condensed"/>
              </a:rPr>
              <a:t>parallelism</a:t>
            </a:r>
            <a:endParaRPr/>
          </a:p>
          <a:p>
            <a:pPr>
              <a:lnSpc>
                <a:spcPct val="100000"/>
              </a:lnSpc>
              <a:buFont typeface="Lucida Grande"/>
              <a:buChar char="+"/>
            </a:pPr>
            <a:r>
              <a:rPr lang="fr-FR" sz="1100">
                <a:solidFill>
                  <a:srgbClr val="000000"/>
                </a:solidFill>
                <a:latin typeface="Futura Condensed"/>
              </a:rPr>
              <a:t>control</a:t>
            </a:r>
            <a:endParaRPr/>
          </a:p>
          <a:p>
            <a:pPr>
              <a:lnSpc>
                <a:spcPct val="100000"/>
              </a:lnSpc>
              <a:buFont typeface="Lucida Grande"/>
              <a:buChar char="+"/>
            </a:pPr>
            <a:r>
              <a:rPr lang="fr-FR" sz="1100">
                <a:solidFill>
                  <a:srgbClr val="000000"/>
                </a:solidFill>
                <a:latin typeface="Futura Condensed"/>
              </a:rPr>
              <a:t>broadcast</a:t>
            </a:r>
            <a:endParaRPr/>
          </a:p>
          <a:p>
            <a:pPr>
              <a:lnSpc>
                <a:spcPct val="100000"/>
              </a:lnSpc>
              <a:buFont typeface="Lucida Grande"/>
              <a:buChar char="+"/>
            </a:pPr>
            <a:r>
              <a:rPr lang="fr-FR" sz="1100">
                <a:solidFill>
                  <a:srgbClr val="000000"/>
                </a:solidFill>
                <a:latin typeface="Futura Condensed"/>
              </a:rPr>
              <a:t>scripts</a:t>
            </a:r>
            <a:endParaRPr/>
          </a:p>
          <a:p>
            <a:pPr>
              <a:lnSpc>
                <a:spcPct val="100000"/>
              </a:lnSpc>
              <a:buFont typeface="Lucida Grande"/>
              <a:buChar char="+"/>
            </a:pPr>
            <a:r>
              <a:rPr lang="fr-FR" sz="1100">
                <a:solidFill>
                  <a:srgbClr val="000000"/>
                </a:solidFill>
                <a:latin typeface="Futura Condensed"/>
              </a:rPr>
              <a:t>presentation mode</a:t>
            </a:r>
            <a:endParaRPr/>
          </a:p>
          <a:p>
            <a:pPr>
              <a:lnSpc>
                <a:spcPct val="100000"/>
              </a:lnSpc>
              <a:buFont typeface="Lucida Grande"/>
              <a:buChar char="+"/>
            </a:pPr>
            <a:r>
              <a:rPr lang="fr-FR" sz="1100">
                <a:solidFill>
                  <a:srgbClr val="000000"/>
                </a:solidFill>
                <a:latin typeface="Futura Condensed"/>
              </a:rPr>
              <a:t>bitmap</a:t>
            </a:r>
            <a:endParaRPr/>
          </a:p>
          <a:p>
            <a:pPr>
              <a:lnSpc>
                <a:spcPct val="100000"/>
              </a:lnSpc>
              <a:buFont typeface="Lucida Grande"/>
              <a:buChar char="+"/>
            </a:pPr>
            <a:r>
              <a:rPr lang="fr-FR" sz="1100">
                <a:solidFill>
                  <a:srgbClr val="000000"/>
                </a:solidFill>
                <a:latin typeface="Futura Condensed"/>
              </a:rPr>
              <a:t>vector</a:t>
            </a:r>
            <a:endParaRPr/>
          </a:p>
          <a:p>
            <a:pPr>
              <a:lnSpc>
                <a:spcPct val="100000"/>
              </a:lnSpc>
              <a:buFont typeface="Lucida Grande"/>
              <a:buChar char="+"/>
            </a:pPr>
            <a:r>
              <a:rPr lang="fr-FR" sz="1100">
                <a:solidFill>
                  <a:srgbClr val="000000"/>
                </a:solidFill>
                <a:latin typeface="Futura Condensed"/>
              </a:rPr>
              <a:t>animation</a:t>
            </a:r>
            <a:endParaRPr/>
          </a:p>
          <a:p>
            <a:pPr>
              <a:lnSpc>
                <a:spcPct val="100000"/>
              </a:lnSpc>
              <a:buFont typeface="Lucida Grande"/>
              <a:buChar char="+"/>
            </a:pPr>
            <a:r>
              <a:rPr lang="fr-FR" sz="1100">
                <a:solidFill>
                  <a:srgbClr val="000000"/>
                </a:solidFill>
                <a:latin typeface="Futura Condensed"/>
              </a:rPr>
              <a:t>gallery walk</a:t>
            </a:r>
            <a:endParaRPr/>
          </a:p>
        </p:txBody>
      </p:sp>
      <p:sp>
        <p:nvSpPr>
          <p:cNvPr id="117" name="CustomShape 15"/>
          <p:cNvSpPr/>
          <p:nvPr/>
        </p:nvSpPr>
        <p:spPr>
          <a:xfrm>
            <a:off x="4128120" y="7542360"/>
            <a:ext cx="3306600" cy="5155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8" name="Line 16"/>
          <p:cNvSpPr/>
          <p:nvPr/>
        </p:nvSpPr>
        <p:spPr>
          <a:xfrm>
            <a:off x="4204080" y="7843680"/>
            <a:ext cx="3108600" cy="0"/>
          </a:xfrm>
          <a:prstGeom prst="line">
            <a:avLst/>
          </a:prstGeom>
          <a:ln w="9360">
            <a:solidFill>
              <a:srgbClr val="000000"/>
            </a:solidFill>
            <a:round/>
          </a:ln>
        </p:spPr>
      </p:sp>
      <p:sp>
        <p:nvSpPr>
          <p:cNvPr id="119" name="CustomShape 17"/>
          <p:cNvSpPr/>
          <p:nvPr/>
        </p:nvSpPr>
        <p:spPr>
          <a:xfrm rot="631200">
            <a:off x="5412960" y="5542200"/>
            <a:ext cx="2019600" cy="1946160"/>
          </a:xfrm>
          <a:prstGeom prst="wedgeEllipseCallout">
            <a:avLst>
              <a:gd name="adj1" fmla="val -64729"/>
              <a:gd name="adj2" fmla="val 3595"/>
            </a:avLst>
          </a:prstGeom>
          <a:solidFill>
            <a:srgbClr val="ffffff"/>
          </a:solidFill>
          <a:ln cap="rnd" w="9360">
            <a:solidFill>
              <a:srgbClr val="713cd1"/>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Well, I like that you can sort of do anything on it. It’s like you can do whatever you want, really. You can be as creative as you want to be.</a:t>
            </a:r>
            <a:endParaRPr/>
          </a:p>
          <a:p>
            <a:pPr algn="r">
              <a:lnSpc>
                <a:spcPct val="100000"/>
              </a:lnSpc>
            </a:pPr>
            <a:r>
              <a:rPr lang="fr-FR" sz="1200">
                <a:solidFill>
                  <a:srgbClr val="000000"/>
                </a:solidFill>
                <a:latin typeface="Futura Condensed"/>
              </a:rPr>
              <a:t>Aaron, 10 years old</a:t>
            </a:r>
            <a:endParaRPr/>
          </a:p>
        </p:txBody>
      </p:sp>
      <p:sp>
        <p:nvSpPr>
          <p:cNvPr id="120" name="CustomShape 18"/>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40</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CustomShape 1"/>
          <p:cNvSpPr/>
          <p:nvPr/>
        </p:nvSpPr>
        <p:spPr>
          <a:xfrm>
            <a:off x="4060800" y="1621800"/>
            <a:ext cx="3273120" cy="373968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Programming in Scratch is like directing theatre. In theatre, just as in Scratch, there are characters (sprites, in Scratch parlance), costumes, backdrops, scripts, and a stage. Scratch programming utilizes cues called “events”, which signal when things should occur in a project, such as: activating a project (when green flag clicked), triggering sprites’ actions (when this sprite clicked), or even sending a silent cue across sprites or backdrops (broadcast).</a:t>
            </a:r>
            <a:endParaRPr/>
          </a:p>
          <a:p>
            <a:pPr algn="just">
              <a:lnSpc>
                <a:spcPct val="100000"/>
              </a:lnSpc>
            </a:pPr>
            <a:endParaRPr/>
          </a:p>
          <a:p>
            <a:pPr algn="just">
              <a:lnSpc>
                <a:spcPct val="100000"/>
              </a:lnSpc>
            </a:pPr>
            <a:r>
              <a:rPr lang="fr-FR" sz="1200">
                <a:solidFill>
                  <a:srgbClr val="000000"/>
                </a:solidFill>
                <a:latin typeface="Futura Condensed"/>
              </a:rPr>
              <a:t>Inspired by the theatre metaphor, this unit’s arts-themed activities are designed to help students explore the computational concepts of loops, events, and parallelism, culminating in the design of personalized music videos.</a:t>
            </a:r>
            <a:endParaRPr/>
          </a:p>
        </p:txBody>
      </p:sp>
      <p:sp>
        <p:nvSpPr>
          <p:cNvPr id="122" name="CustomShape 2"/>
          <p:cNvSpPr/>
          <p:nvPr/>
        </p:nvSpPr>
        <p:spPr>
          <a:xfrm>
            <a:off x="535320" y="7905600"/>
            <a:ext cx="927000" cy="13075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Play the part of a sprite by acting out different Scratch blocks and scripts.</a:t>
            </a:r>
            <a:endParaRPr/>
          </a:p>
        </p:txBody>
      </p:sp>
      <p:sp>
        <p:nvSpPr>
          <p:cNvPr id="123" name="CustomShape 3"/>
          <p:cNvSpPr/>
          <p:nvPr/>
        </p:nvSpPr>
        <p:spPr>
          <a:xfrm rot="8076000">
            <a:off x="560880" y="6774120"/>
            <a:ext cx="876960" cy="876960"/>
          </a:xfrm>
          <a:prstGeom prst="teardrop">
            <a:avLst>
              <a:gd name="adj" fmla="val 100000"/>
            </a:avLst>
          </a:prstGeom>
          <a:solidFill>
            <a:srgbClr val="713cd1"/>
          </a:solidFill>
          <a:ln w="9360">
            <a:noFill/>
          </a:ln>
        </p:spPr>
      </p:sp>
      <p:sp>
        <p:nvSpPr>
          <p:cNvPr id="124" name="CustomShape 4"/>
          <p:cNvSpPr/>
          <p:nvPr/>
        </p:nvSpPr>
        <p:spPr>
          <a:xfrm>
            <a:off x="535320" y="7012440"/>
            <a:ext cx="927000" cy="6368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PERFORMING SCRIPTS</a:t>
            </a:r>
            <a:endParaRPr/>
          </a:p>
        </p:txBody>
      </p:sp>
      <p:sp>
        <p:nvSpPr>
          <p:cNvPr id="125" name="CustomShape 5"/>
          <p:cNvSpPr/>
          <p:nvPr/>
        </p:nvSpPr>
        <p:spPr>
          <a:xfrm>
            <a:off x="1712160" y="7905600"/>
            <a:ext cx="927000" cy="13075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your own musical group by making interactive instruments.</a:t>
            </a:r>
            <a:endParaRPr/>
          </a:p>
        </p:txBody>
      </p:sp>
      <p:sp>
        <p:nvSpPr>
          <p:cNvPr id="126" name="CustomShape 6"/>
          <p:cNvSpPr/>
          <p:nvPr/>
        </p:nvSpPr>
        <p:spPr>
          <a:xfrm rot="8076000">
            <a:off x="1737720" y="6774120"/>
            <a:ext cx="876960" cy="876960"/>
          </a:xfrm>
          <a:prstGeom prst="teardrop">
            <a:avLst>
              <a:gd name="adj" fmla="val 100000"/>
            </a:avLst>
          </a:prstGeom>
          <a:solidFill>
            <a:srgbClr val="713cd1"/>
          </a:solidFill>
          <a:ln w="9360">
            <a:noFill/>
          </a:ln>
        </p:spPr>
      </p:sp>
      <p:sp>
        <p:nvSpPr>
          <p:cNvPr id="127" name="CustomShape 7"/>
          <p:cNvSpPr/>
          <p:nvPr/>
        </p:nvSpPr>
        <p:spPr>
          <a:xfrm>
            <a:off x="171216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BUILD-A-BAND</a:t>
            </a:r>
            <a:endParaRPr/>
          </a:p>
        </p:txBody>
      </p:sp>
      <p:sp>
        <p:nvSpPr>
          <p:cNvPr id="128" name="CustomShape 8"/>
          <p:cNvSpPr/>
          <p:nvPr/>
        </p:nvSpPr>
        <p:spPr>
          <a:xfrm>
            <a:off x="2885040" y="7905600"/>
            <a:ext cx="927000" cy="145980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project can you create that includes an orange square and a purple circle?</a:t>
            </a:r>
            <a:endParaRPr/>
          </a:p>
        </p:txBody>
      </p:sp>
      <p:sp>
        <p:nvSpPr>
          <p:cNvPr id="129" name="CustomShape 9"/>
          <p:cNvSpPr/>
          <p:nvPr/>
        </p:nvSpPr>
        <p:spPr>
          <a:xfrm rot="8076000">
            <a:off x="2910600" y="6774120"/>
            <a:ext cx="876960" cy="876960"/>
          </a:xfrm>
          <a:prstGeom prst="teardrop">
            <a:avLst>
              <a:gd name="adj" fmla="val 100000"/>
            </a:avLst>
          </a:prstGeom>
          <a:solidFill>
            <a:srgbClr val="713cd1"/>
          </a:solidFill>
          <a:ln w="9360">
            <a:noFill/>
          </a:ln>
        </p:spPr>
      </p:sp>
      <p:sp>
        <p:nvSpPr>
          <p:cNvPr id="130" name="CustomShape 10"/>
          <p:cNvSpPr/>
          <p:nvPr/>
        </p:nvSpPr>
        <p:spPr>
          <a:xfrm>
            <a:off x="2885040" y="6887880"/>
            <a:ext cx="927000" cy="759600"/>
          </a:xfrm>
          <a:prstGeom prst="rect">
            <a:avLst/>
          </a:prstGeom>
          <a:noFill/>
          <a:ln w="6480">
            <a:noFill/>
          </a:ln>
        </p:spPr>
        <p:txBody>
          <a:bodyPr lIns="90000" rIns="90000" tIns="45000" bIns="45000"/>
          <a:p>
            <a:r>
              <a:rPr lang="fr-FR" sz="1100">
                <a:solidFill>
                  <a:srgbClr val="ffffff"/>
                </a:solidFill>
                <a:latin typeface="Futura Condensed"/>
              </a:rPr>
              <a:t>ORANGE SQUARE,</a:t>
            </a:r>
            <a:endParaRPr/>
          </a:p>
          <a:p>
            <a:r>
              <a:rPr lang="fr-FR" sz="1100">
                <a:solidFill>
                  <a:srgbClr val="ffffff"/>
                </a:solidFill>
                <a:latin typeface="Futura Condensed"/>
              </a:rPr>
              <a:t>PURPLE</a:t>
            </a:r>
            <a:endParaRPr/>
          </a:p>
          <a:p>
            <a:pPr algn="ctr">
              <a:lnSpc>
                <a:spcPct val="100000"/>
              </a:lnSpc>
            </a:pPr>
            <a:r>
              <a:rPr lang="fr-FR" sz="1100">
                <a:solidFill>
                  <a:srgbClr val="ffffff"/>
                </a:solidFill>
                <a:latin typeface="Futura Condensed"/>
              </a:rPr>
              <a:t>CIRCLE</a:t>
            </a:r>
            <a:endParaRPr/>
          </a:p>
        </p:txBody>
      </p:sp>
      <p:sp>
        <p:nvSpPr>
          <p:cNvPr id="131" name="CustomShape 11"/>
          <p:cNvSpPr/>
          <p:nvPr/>
        </p:nvSpPr>
        <p:spPr>
          <a:xfrm>
            <a:off x="5236200" y="7905600"/>
            <a:ext cx="927000" cy="1002960"/>
          </a:xfrm>
          <a:prstGeom prst="rect">
            <a:avLst/>
          </a:prstGeom>
          <a:noFill/>
          <a:ln>
            <a:noFill/>
          </a:ln>
        </p:spPr>
        <p:txBody>
          <a:bodyPr lIns="90000" rIns="90000" tIns="45000" bIns="45000"/>
          <a:p>
            <a:r>
              <a:rPr lang="fr-FR" sz="1000">
                <a:solidFill>
                  <a:srgbClr val="000000"/>
                </a:solidFill>
                <a:latin typeface="Futura Condensed"/>
              </a:rPr>
              <a:t>Help!</a:t>
            </a:r>
            <a:endParaRPr/>
          </a:p>
          <a:p>
            <a:pPr algn="ctr">
              <a:lnSpc>
                <a:spcPct val="100000"/>
              </a:lnSpc>
            </a:pPr>
            <a:r>
              <a:rPr lang="fr-FR" sz="1000">
                <a:solidFill>
                  <a:srgbClr val="000000"/>
                </a:solidFill>
                <a:latin typeface="Futura Condensed"/>
              </a:rPr>
              <a:t>Can you debug these five Scratch programs?</a:t>
            </a:r>
            <a:endParaRPr/>
          </a:p>
        </p:txBody>
      </p:sp>
      <p:sp>
        <p:nvSpPr>
          <p:cNvPr id="132" name="CustomShape 12"/>
          <p:cNvSpPr/>
          <p:nvPr/>
        </p:nvSpPr>
        <p:spPr>
          <a:xfrm rot="8076000">
            <a:off x="5262120" y="6774120"/>
            <a:ext cx="876960" cy="876960"/>
          </a:xfrm>
          <a:prstGeom prst="teardrop">
            <a:avLst>
              <a:gd name="adj" fmla="val 100000"/>
            </a:avLst>
          </a:prstGeom>
          <a:solidFill>
            <a:srgbClr val="713cd1"/>
          </a:solidFill>
          <a:ln w="9360">
            <a:noFill/>
          </a:ln>
        </p:spPr>
      </p:sp>
      <p:sp>
        <p:nvSpPr>
          <p:cNvPr id="133" name="CustomShape 13"/>
          <p:cNvSpPr/>
          <p:nvPr/>
        </p:nvSpPr>
        <p:spPr>
          <a:xfrm>
            <a:off x="523620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DEBUG IT!</a:t>
            </a:r>
            <a:endParaRPr/>
          </a:p>
        </p:txBody>
      </p:sp>
      <p:sp>
        <p:nvSpPr>
          <p:cNvPr id="134" name="CustomShape 14"/>
          <p:cNvSpPr/>
          <p:nvPr/>
        </p:nvSpPr>
        <p:spPr>
          <a:xfrm rot="8076000">
            <a:off x="4086360" y="6774120"/>
            <a:ext cx="876960" cy="876960"/>
          </a:xfrm>
          <a:prstGeom prst="teardrop">
            <a:avLst>
              <a:gd name="adj" fmla="val 100000"/>
            </a:avLst>
          </a:prstGeom>
          <a:solidFill>
            <a:srgbClr val="713cd1"/>
          </a:solidFill>
          <a:ln w="9360">
            <a:noFill/>
          </a:ln>
        </p:spPr>
      </p:sp>
      <p:sp>
        <p:nvSpPr>
          <p:cNvPr id="135" name="CustomShape 15"/>
          <p:cNvSpPr/>
          <p:nvPr/>
        </p:nvSpPr>
        <p:spPr>
          <a:xfrm>
            <a:off x="406080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IT’S ALIVE!</a:t>
            </a:r>
            <a:endParaRPr/>
          </a:p>
        </p:txBody>
      </p:sp>
      <p:sp>
        <p:nvSpPr>
          <p:cNvPr id="136" name="CustomShape 16"/>
          <p:cNvSpPr/>
          <p:nvPr/>
        </p:nvSpPr>
        <p:spPr>
          <a:xfrm>
            <a:off x="4060800" y="7905600"/>
            <a:ext cx="927000" cy="1459800"/>
          </a:xfrm>
          <a:prstGeom prst="rect">
            <a:avLst/>
          </a:prstGeom>
          <a:noFill/>
          <a:ln>
            <a:noFill/>
          </a:ln>
        </p:spPr>
        <p:txBody>
          <a:bodyPr lIns="90000" rIns="90000" tIns="45000" bIns="45000"/>
          <a:p>
            <a:r>
              <a:rPr lang="fr-FR" sz="1000">
                <a:solidFill>
                  <a:srgbClr val="000000"/>
                </a:solidFill>
                <a:latin typeface="Futura Condensed"/>
              </a:rPr>
              <a:t>Can you </a:t>
            </a:r>
            <a:endParaRPr/>
          </a:p>
          <a:p>
            <a:pPr algn="ctr">
              <a:lnSpc>
                <a:spcPct val="100000"/>
              </a:lnSpc>
            </a:pPr>
            <a:r>
              <a:rPr lang="fr-FR" sz="1000">
                <a:solidFill>
                  <a:srgbClr val="000000"/>
                </a:solidFill>
                <a:latin typeface="Futura Condensed"/>
              </a:rPr>
              <a:t>animate it? Experiment with multiple costumes to bring an image to life.</a:t>
            </a:r>
            <a:endParaRPr/>
          </a:p>
        </p:txBody>
      </p:sp>
      <p:sp>
        <p:nvSpPr>
          <p:cNvPr id="137" name="CustomShape 17"/>
          <p:cNvSpPr/>
          <p:nvPr/>
        </p:nvSpPr>
        <p:spPr>
          <a:xfrm>
            <a:off x="6413760" y="7902720"/>
            <a:ext cx="927000" cy="1764360"/>
          </a:xfrm>
          <a:prstGeom prst="rect">
            <a:avLst/>
          </a:prstGeom>
          <a:noFill/>
          <a:ln>
            <a:noFill/>
          </a:ln>
        </p:spPr>
        <p:txBody>
          <a:bodyPr lIns="90000" rIns="90000" tIns="45000" bIns="45000"/>
          <a:p>
            <a:r>
              <a:rPr lang="fr-FR" sz="1000">
                <a:solidFill>
                  <a:srgbClr val="000000"/>
                </a:solidFill>
                <a:latin typeface="Futura Condensed"/>
              </a:rPr>
              <a:t>How can you combine animation with music to create your own </a:t>
            </a:r>
            <a:endParaRPr/>
          </a:p>
          <a:p>
            <a:pPr algn="ctr">
              <a:lnSpc>
                <a:spcPct val="100000"/>
              </a:lnSpc>
            </a:pPr>
            <a:r>
              <a:rPr lang="fr-FR" sz="1000">
                <a:solidFill>
                  <a:srgbClr val="000000"/>
                </a:solidFill>
                <a:latin typeface="Futura Condensed"/>
              </a:rPr>
              <a:t>Scratch-inspired music video?</a:t>
            </a:r>
            <a:endParaRPr/>
          </a:p>
        </p:txBody>
      </p:sp>
      <p:sp>
        <p:nvSpPr>
          <p:cNvPr id="138" name="CustomShape 18"/>
          <p:cNvSpPr/>
          <p:nvPr/>
        </p:nvSpPr>
        <p:spPr>
          <a:xfrm rot="8076000">
            <a:off x="6439680" y="6771240"/>
            <a:ext cx="876960" cy="876960"/>
          </a:xfrm>
          <a:prstGeom prst="teardrop">
            <a:avLst>
              <a:gd name="adj" fmla="val 100000"/>
            </a:avLst>
          </a:prstGeom>
          <a:solidFill>
            <a:srgbClr val="713cd1"/>
          </a:solidFill>
          <a:ln w="9360">
            <a:noFill/>
          </a:ln>
        </p:spPr>
      </p:sp>
      <p:sp>
        <p:nvSpPr>
          <p:cNvPr id="139" name="CustomShape 19"/>
          <p:cNvSpPr/>
          <p:nvPr/>
        </p:nvSpPr>
        <p:spPr>
          <a:xfrm>
            <a:off x="6413760" y="706608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MUSIC VIDEO</a:t>
            </a:r>
            <a:endParaRPr/>
          </a:p>
        </p:txBody>
      </p:sp>
      <p:sp>
        <p:nvSpPr>
          <p:cNvPr id="140" name="Line 20"/>
          <p:cNvSpPr/>
          <p:nvPr/>
        </p:nvSpPr>
        <p:spPr>
          <a:xfrm flipH="1" flipV="1">
            <a:off x="5705280" y="6532920"/>
            <a:ext cx="3960" cy="181800"/>
          </a:xfrm>
          <a:prstGeom prst="line">
            <a:avLst/>
          </a:prstGeom>
          <a:ln w="12600">
            <a:solidFill>
              <a:srgbClr val="000000"/>
            </a:solidFill>
            <a:round/>
            <a:headEnd len="med" type="triangle" w="med"/>
          </a:ln>
        </p:spPr>
      </p:sp>
      <p:sp>
        <p:nvSpPr>
          <p:cNvPr id="141" name="CustomShape 21"/>
          <p:cNvSpPr/>
          <p:nvPr/>
        </p:nvSpPr>
        <p:spPr>
          <a:xfrm>
            <a:off x="526032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sp>
        <p:nvSpPr>
          <p:cNvPr id="142" name="Line 22"/>
          <p:cNvSpPr/>
          <p:nvPr/>
        </p:nvSpPr>
        <p:spPr>
          <a:xfrm flipH="1" flipV="1">
            <a:off x="993960" y="6433560"/>
            <a:ext cx="3960" cy="281160"/>
          </a:xfrm>
          <a:prstGeom prst="line">
            <a:avLst/>
          </a:prstGeom>
          <a:ln w="12600">
            <a:solidFill>
              <a:srgbClr val="000000"/>
            </a:solidFill>
            <a:round/>
            <a:headEnd len="med" type="triangle" w="med"/>
          </a:ln>
        </p:spPr>
      </p:sp>
      <p:sp>
        <p:nvSpPr>
          <p:cNvPr id="143" name="Line 23"/>
          <p:cNvSpPr/>
          <p:nvPr/>
        </p:nvSpPr>
        <p:spPr>
          <a:xfrm flipH="1" flipV="1">
            <a:off x="2176560" y="6433560"/>
            <a:ext cx="3960" cy="281160"/>
          </a:xfrm>
          <a:prstGeom prst="line">
            <a:avLst/>
          </a:prstGeom>
          <a:ln w="12600">
            <a:solidFill>
              <a:srgbClr val="000000"/>
            </a:solidFill>
            <a:round/>
            <a:headEnd len="med" type="triangle" w="med"/>
          </a:ln>
        </p:spPr>
      </p:sp>
      <p:sp>
        <p:nvSpPr>
          <p:cNvPr id="144" name="Line 24"/>
          <p:cNvSpPr/>
          <p:nvPr/>
        </p:nvSpPr>
        <p:spPr>
          <a:xfrm>
            <a:off x="993960" y="6441120"/>
            <a:ext cx="1186560" cy="0"/>
          </a:xfrm>
          <a:prstGeom prst="line">
            <a:avLst/>
          </a:prstGeom>
          <a:ln w="12600">
            <a:solidFill>
              <a:srgbClr val="000000"/>
            </a:solidFill>
            <a:round/>
          </a:ln>
        </p:spPr>
      </p:sp>
      <p:sp>
        <p:nvSpPr>
          <p:cNvPr id="145" name="CustomShape 25"/>
          <p:cNvSpPr/>
          <p:nvPr/>
        </p:nvSpPr>
        <p:spPr>
          <a:xfrm>
            <a:off x="1145520" y="6311160"/>
            <a:ext cx="883440" cy="24984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46" name="Line 26"/>
          <p:cNvSpPr/>
          <p:nvPr/>
        </p:nvSpPr>
        <p:spPr>
          <a:xfrm flipH="1" flipV="1">
            <a:off x="3354480" y="6532920"/>
            <a:ext cx="3960" cy="181800"/>
          </a:xfrm>
          <a:prstGeom prst="line">
            <a:avLst/>
          </a:prstGeom>
          <a:ln w="12600">
            <a:solidFill>
              <a:srgbClr val="000000"/>
            </a:solidFill>
            <a:round/>
            <a:headEnd len="med" type="triangle" w="med"/>
          </a:ln>
        </p:spPr>
      </p:sp>
      <p:sp>
        <p:nvSpPr>
          <p:cNvPr id="147" name="CustomShape 27"/>
          <p:cNvSpPr/>
          <p:nvPr/>
        </p:nvSpPr>
        <p:spPr>
          <a:xfrm>
            <a:off x="291672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48" name="Line 28"/>
          <p:cNvSpPr/>
          <p:nvPr/>
        </p:nvSpPr>
        <p:spPr>
          <a:xfrm flipH="1" flipV="1">
            <a:off x="4531680" y="6532920"/>
            <a:ext cx="3600" cy="181800"/>
          </a:xfrm>
          <a:prstGeom prst="line">
            <a:avLst/>
          </a:prstGeom>
          <a:ln w="12600">
            <a:solidFill>
              <a:srgbClr val="000000"/>
            </a:solidFill>
            <a:round/>
            <a:headEnd len="med" type="triangle" w="med"/>
          </a:ln>
        </p:spPr>
      </p:sp>
      <p:sp>
        <p:nvSpPr>
          <p:cNvPr id="149" name="CustomShape 29"/>
          <p:cNvSpPr/>
          <p:nvPr/>
        </p:nvSpPr>
        <p:spPr>
          <a:xfrm>
            <a:off x="409356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50" name="Line 30"/>
          <p:cNvSpPr/>
          <p:nvPr/>
        </p:nvSpPr>
        <p:spPr>
          <a:xfrm flipH="1" flipV="1">
            <a:off x="6889680" y="6532920"/>
            <a:ext cx="3600" cy="181800"/>
          </a:xfrm>
          <a:prstGeom prst="line">
            <a:avLst/>
          </a:prstGeom>
          <a:ln w="12600">
            <a:solidFill>
              <a:srgbClr val="000000"/>
            </a:solidFill>
            <a:round/>
            <a:headEnd len="med" type="triangle" w="med"/>
          </a:ln>
        </p:spPr>
      </p:sp>
      <p:sp>
        <p:nvSpPr>
          <p:cNvPr id="151" name="CustomShape 31"/>
          <p:cNvSpPr/>
          <p:nvPr/>
        </p:nvSpPr>
        <p:spPr>
          <a:xfrm>
            <a:off x="5987520" y="6311160"/>
            <a:ext cx="177660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 &amp; SESSION 5</a:t>
            </a:r>
            <a:endParaRPr/>
          </a:p>
        </p:txBody>
      </p:sp>
      <p:pic>
        <p:nvPicPr>
          <p:cNvPr id="152" name="Picture 69" descr=""/>
          <p:cNvPicPr/>
          <p:nvPr/>
        </p:nvPicPr>
        <p:blipFill>
          <a:blip r:embed="rId1"/>
          <a:srcRect l="0" t="-3371988" r="0" b="135162"/>
          <a:stretch>
            <a:fillRect/>
          </a:stretch>
        </p:blipFill>
        <p:spPr>
          <a:xfrm>
            <a:off x="455040" y="1704600"/>
            <a:ext cx="3344040" cy="2486160"/>
          </a:xfrm>
          <a:prstGeom prst="rect">
            <a:avLst/>
          </a:prstGeom>
          <a:ln>
            <a:noFill/>
          </a:ln>
        </p:spPr>
      </p:pic>
      <p:sp>
        <p:nvSpPr>
          <p:cNvPr id="153" name="CustomShape 32"/>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41</a:t>
            </a:r>
            <a:endParaRPr/>
          </a:p>
        </p:txBody>
      </p:sp>
      <p:sp>
        <p:nvSpPr>
          <p:cNvPr id="154" name="CustomShape 33"/>
          <p:cNvSpPr/>
          <p:nvPr/>
        </p:nvSpPr>
        <p:spPr>
          <a:xfrm>
            <a:off x="0" y="5259240"/>
            <a:ext cx="7581600" cy="478800"/>
          </a:xfrm>
          <a:prstGeom prst="rect">
            <a:avLst/>
          </a:prstGeom>
          <a:solidFill>
            <a:srgbClr val="713cd1"/>
          </a:solidFill>
          <a:ln w="9360">
            <a:noFill/>
          </a:ln>
        </p:spPr>
      </p:sp>
      <p:sp>
        <p:nvSpPr>
          <p:cNvPr id="155" name="CustomShape 34"/>
          <p:cNvSpPr/>
          <p:nvPr/>
        </p:nvSpPr>
        <p:spPr>
          <a:xfrm>
            <a:off x="5223600" y="5079600"/>
            <a:ext cx="211032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
        <p:nvSpPr>
          <p:cNvPr id="156" name="CustomShape 35"/>
          <p:cNvSpPr/>
          <p:nvPr/>
        </p:nvSpPr>
        <p:spPr>
          <a:xfrm>
            <a:off x="0" y="672840"/>
            <a:ext cx="7581600" cy="478800"/>
          </a:xfrm>
          <a:prstGeom prst="rect">
            <a:avLst/>
          </a:prstGeom>
          <a:solidFill>
            <a:srgbClr val="713cd1"/>
          </a:solidFill>
          <a:ln w="9360">
            <a:noFill/>
          </a:ln>
        </p:spPr>
      </p:sp>
      <p:sp>
        <p:nvSpPr>
          <p:cNvPr id="157" name="CustomShape 36"/>
          <p:cNvSpPr/>
          <p:nvPr/>
        </p:nvSpPr>
        <p:spPr>
          <a:xfrm>
            <a:off x="3705480" y="493200"/>
            <a:ext cx="362844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8" name="CustomShape 1"/>
          <p:cNvSpPr/>
          <p:nvPr/>
        </p:nvSpPr>
        <p:spPr>
          <a:xfrm>
            <a:off x="551160" y="3328560"/>
            <a:ext cx="3230640" cy="56566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a projector connected to a computer with Scratch open to display which blocks and scripts will be performed.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for two volunteers.</a:t>
            </a:r>
            <a:endParaRPr/>
          </a:p>
          <a:p>
            <a:pPr>
              <a:lnSpc>
                <a:spcPct val="100000"/>
              </a:lnSpc>
            </a:pPr>
            <a:endParaRPr/>
          </a:p>
          <a:p>
            <a:pPr>
              <a:lnSpc>
                <a:spcPct val="100000"/>
              </a:lnSpc>
            </a:pPr>
            <a:r>
              <a:rPr lang="fr-FR" sz="1200">
                <a:solidFill>
                  <a:srgbClr val="000000"/>
                </a:solidFill>
                <a:latin typeface="Futura Condensed"/>
              </a:rPr>
              <a:t>Prompt the two volunteers to act out a series of instructions (either by “programming” the volunteers through the Scratch interface or through printed-out physical versions of the Scratch blocks).</a:t>
            </a:r>
            <a:endParaRPr/>
          </a:p>
          <a:p>
            <a:pPr>
              <a:lnSpc>
                <a:spcPct val="100000"/>
              </a:lnSpc>
            </a:pPr>
            <a:r>
              <a:rPr lang="fr-FR" sz="1200">
                <a:solidFill>
                  <a:srgbClr val="000000"/>
                </a:solidFill>
                <a:latin typeface="Futura Condensed"/>
              </a:rPr>
              <a:t>- Have one person do one thing (like walk across the room).</a:t>
            </a:r>
            <a:endParaRPr/>
          </a:p>
          <a:p>
            <a:pPr>
              <a:lnSpc>
                <a:spcPct val="100000"/>
              </a:lnSpc>
            </a:pPr>
            <a:r>
              <a:rPr lang="fr-FR" sz="1200">
                <a:solidFill>
                  <a:srgbClr val="000000"/>
                </a:solidFill>
                <a:latin typeface="Futura Condensed"/>
              </a:rPr>
              <a:t>- Have that person “reset”.</a:t>
            </a:r>
            <a:endParaRPr/>
          </a:p>
          <a:p>
            <a:pPr>
              <a:lnSpc>
                <a:spcPct val="100000"/>
              </a:lnSpc>
            </a:pPr>
            <a:r>
              <a:rPr lang="fr-FR" sz="1200">
                <a:solidFill>
                  <a:srgbClr val="000000"/>
                </a:solidFill>
                <a:latin typeface="Futura Condensed"/>
              </a:rPr>
              <a:t>- Have that person do two things simultaneously (like walk across the room and talk).</a:t>
            </a:r>
            <a:endParaRPr/>
          </a:p>
          <a:p>
            <a:pPr>
              <a:lnSpc>
                <a:spcPct val="100000"/>
              </a:lnSpc>
            </a:pPr>
            <a:r>
              <a:rPr lang="fr-FR" sz="1200">
                <a:solidFill>
                  <a:srgbClr val="000000"/>
                </a:solidFill>
                <a:latin typeface="Futura Condensed"/>
              </a:rPr>
              <a:t>- Add the second person, by having the second person simultaneously (but independently) do a task, like talking.</a:t>
            </a:r>
            <a:endParaRPr/>
          </a:p>
          <a:p>
            <a:pPr>
              <a:lnSpc>
                <a:spcPct val="100000"/>
              </a:lnSpc>
              <a:buFont typeface="Wingdings" charset="2"/>
              <a:buChar char=""/>
            </a:pPr>
            <a:r>
              <a:rPr lang="fr-FR" sz="1200">
                <a:solidFill>
                  <a:srgbClr val="000000"/>
                </a:solidFill>
                <a:latin typeface="Futura Condensed"/>
              </a:rPr>
              <a:t>- Have the second person do a dependent task, like responding to the first person instead of talking over.</a:t>
            </a:r>
            <a:endParaRPr/>
          </a:p>
          <a:p>
            <a:pPr>
              <a:lnSpc>
                <a:spcPct val="100000"/>
              </a:lnSpc>
            </a:pPr>
            <a:endParaRPr/>
          </a:p>
          <a:p>
            <a:pPr>
              <a:lnSpc>
                <a:spcPct val="100000"/>
              </a:lnSpc>
              <a:buFont typeface="Wingdings" charset="2"/>
              <a:buChar char=""/>
            </a:pPr>
            <a:r>
              <a:rPr lang="fr-FR" sz="1200">
                <a:solidFill>
                  <a:srgbClr val="000000"/>
                </a:solidFill>
                <a:latin typeface="Futura Condensed"/>
              </a:rPr>
              <a:t>Reflect on the experience as a group to discuss the concepts of events and parallelism using the reflection prompts to the right.</a:t>
            </a:r>
            <a:endParaRPr/>
          </a:p>
        </p:txBody>
      </p:sp>
      <p:sp>
        <p:nvSpPr>
          <p:cNvPr id="159"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60" name="Line 3"/>
          <p:cNvSpPr/>
          <p:nvPr/>
        </p:nvSpPr>
        <p:spPr>
          <a:xfrm flipV="1">
            <a:off x="550800" y="3163320"/>
            <a:ext cx="3231360" cy="8640"/>
          </a:xfrm>
          <a:prstGeom prst="line">
            <a:avLst/>
          </a:prstGeom>
          <a:ln w="9360">
            <a:solidFill>
              <a:srgbClr val="000000"/>
            </a:solidFill>
            <a:round/>
          </a:ln>
        </p:spPr>
      </p:sp>
      <p:sp>
        <p:nvSpPr>
          <p:cNvPr id="161" name="CustomShape 4"/>
          <p:cNvSpPr/>
          <p:nvPr/>
        </p:nvSpPr>
        <p:spPr>
          <a:xfrm>
            <a:off x="4105080" y="3328560"/>
            <a:ext cx="3116520" cy="455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projector (optional)</a:t>
            </a:r>
            <a:endParaRPr/>
          </a:p>
          <a:p>
            <a:pPr>
              <a:lnSpc>
                <a:spcPct val="100000"/>
              </a:lnSpc>
              <a:buFont typeface="Wingdings" charset="2"/>
              <a:buChar char=""/>
            </a:pPr>
            <a:r>
              <a:rPr lang="fr-FR" sz="1200">
                <a:solidFill>
                  <a:srgbClr val="000000"/>
                </a:solidFill>
                <a:latin typeface="Futura Condensed"/>
              </a:rPr>
              <a:t>physical Scratch blocks (optional)</a:t>
            </a:r>
            <a:endParaRPr/>
          </a:p>
        </p:txBody>
      </p:sp>
      <p:sp>
        <p:nvSpPr>
          <p:cNvPr id="162" name="CustomShape 5"/>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3" name="Line 6"/>
          <p:cNvSpPr/>
          <p:nvPr/>
        </p:nvSpPr>
        <p:spPr>
          <a:xfrm flipV="1">
            <a:off x="4104720" y="3163320"/>
            <a:ext cx="3117240" cy="8640"/>
          </a:xfrm>
          <a:prstGeom prst="line">
            <a:avLst/>
          </a:prstGeom>
          <a:ln w="9360">
            <a:solidFill>
              <a:srgbClr val="000000"/>
            </a:solidFill>
            <a:round/>
          </a:ln>
        </p:spPr>
      </p:sp>
      <p:sp>
        <p:nvSpPr>
          <p:cNvPr id="164" name="CustomShape 7"/>
          <p:cNvSpPr/>
          <p:nvPr/>
        </p:nvSpPr>
        <p:spPr>
          <a:xfrm>
            <a:off x="4105080" y="4395240"/>
            <a:ext cx="3116520" cy="17319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the different ways that actions were triggered?</a:t>
            </a:r>
            <a:endParaRPr/>
          </a:p>
          <a:p>
            <a:pPr>
              <a:lnSpc>
                <a:spcPct val="100000"/>
              </a:lnSpc>
              <a:buFont typeface="Lucida Grande"/>
              <a:buChar char="+"/>
            </a:pPr>
            <a:r>
              <a:rPr lang="fr-FR" sz="1200">
                <a:solidFill>
                  <a:srgbClr val="000000"/>
                </a:solidFill>
                <a:latin typeface="Futura Condensed"/>
              </a:rPr>
              <a:t>What are the mechanisms for events in Scratch?</a:t>
            </a:r>
            <a:endParaRPr/>
          </a:p>
          <a:p>
            <a:pPr>
              <a:lnSpc>
                <a:spcPct val="100000"/>
              </a:lnSpc>
              <a:buFont typeface="Lucida Grande"/>
              <a:buChar char="+"/>
            </a:pPr>
            <a:r>
              <a:rPr lang="fr-FR" sz="1200">
                <a:solidFill>
                  <a:srgbClr val="000000"/>
                </a:solidFill>
                <a:latin typeface="Futura Condensed"/>
              </a:rPr>
              <a:t>What were the different ways in which things were happening at the same time?</a:t>
            </a:r>
            <a:endParaRPr/>
          </a:p>
          <a:p>
            <a:pPr>
              <a:lnSpc>
                <a:spcPct val="100000"/>
              </a:lnSpc>
              <a:buFont typeface="Lucida Grande"/>
              <a:buChar char="+"/>
            </a:pPr>
            <a:r>
              <a:rPr lang="fr-FR" sz="1200">
                <a:solidFill>
                  <a:srgbClr val="000000"/>
                </a:solidFill>
                <a:latin typeface="Futura Condensed"/>
              </a:rPr>
              <a:t>What are the mechanisms that enable parallelism in Scratch?</a:t>
            </a:r>
            <a:endParaRPr/>
          </a:p>
        </p:txBody>
      </p:sp>
      <p:sp>
        <p:nvSpPr>
          <p:cNvPr id="165" name="CustomShape 8"/>
          <p:cNvSpPr/>
          <p:nvPr/>
        </p:nvSpPr>
        <p:spPr>
          <a:xfrm>
            <a:off x="4007880" y="38995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66" name="Line 9"/>
          <p:cNvSpPr/>
          <p:nvPr/>
        </p:nvSpPr>
        <p:spPr>
          <a:xfrm flipV="1">
            <a:off x="4104720" y="4230360"/>
            <a:ext cx="3117240" cy="8280"/>
          </a:xfrm>
          <a:prstGeom prst="line">
            <a:avLst/>
          </a:prstGeom>
          <a:ln w="9360">
            <a:solidFill>
              <a:srgbClr val="000000"/>
            </a:solidFill>
            <a:round/>
          </a:ln>
        </p:spPr>
      </p:sp>
      <p:sp>
        <p:nvSpPr>
          <p:cNvPr id="167" name="CustomShape 10"/>
          <p:cNvSpPr/>
          <p:nvPr/>
        </p:nvSpPr>
        <p:spPr>
          <a:xfrm>
            <a:off x="4105080" y="620496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explain what events and parallelism are and how they work in Scratch?</a:t>
            </a:r>
            <a:endParaRPr/>
          </a:p>
        </p:txBody>
      </p:sp>
      <p:sp>
        <p:nvSpPr>
          <p:cNvPr id="168" name="CustomShape 11"/>
          <p:cNvSpPr/>
          <p:nvPr/>
        </p:nvSpPr>
        <p:spPr>
          <a:xfrm>
            <a:off x="4007880" y="57092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69" name="Line 12"/>
          <p:cNvSpPr/>
          <p:nvPr/>
        </p:nvSpPr>
        <p:spPr>
          <a:xfrm flipV="1">
            <a:off x="4104720" y="6039720"/>
            <a:ext cx="3117240" cy="8640"/>
          </a:xfrm>
          <a:prstGeom prst="line">
            <a:avLst/>
          </a:prstGeom>
          <a:ln w="9360">
            <a:solidFill>
              <a:srgbClr val="000000"/>
            </a:solidFill>
            <a:round/>
          </a:ln>
        </p:spPr>
      </p:sp>
      <p:sp>
        <p:nvSpPr>
          <p:cNvPr id="170" name="CustomShape 13"/>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1" name="Line 14"/>
          <p:cNvSpPr/>
          <p:nvPr/>
        </p:nvSpPr>
        <p:spPr>
          <a:xfrm flipV="1">
            <a:off x="550800" y="7968960"/>
            <a:ext cx="6671160" cy="14040"/>
          </a:xfrm>
          <a:prstGeom prst="line">
            <a:avLst/>
          </a:prstGeom>
          <a:ln w="9360">
            <a:solidFill>
              <a:srgbClr val="000000"/>
            </a:solidFill>
            <a:round/>
          </a:ln>
        </p:spPr>
      </p:sp>
      <p:sp>
        <p:nvSpPr>
          <p:cNvPr id="172" name="CustomShape 15"/>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3" name="Line 16"/>
          <p:cNvSpPr/>
          <p:nvPr/>
        </p:nvSpPr>
        <p:spPr>
          <a:xfrm>
            <a:off x="3856680" y="8086680"/>
            <a:ext cx="0" cy="1805760"/>
          </a:xfrm>
          <a:prstGeom prst="line">
            <a:avLst/>
          </a:prstGeom>
          <a:ln cap="rnd" w="6480">
            <a:solidFill>
              <a:srgbClr val="808080"/>
            </a:solidFill>
            <a:custDash>
              <a:ds d="4900000000" sp="3675000000"/>
            </a:custDash>
            <a:round/>
          </a:ln>
        </p:spPr>
      </p:sp>
      <p:sp>
        <p:nvSpPr>
          <p:cNvPr id="174" name="CustomShape 17"/>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75" name="Line 18"/>
          <p:cNvSpPr/>
          <p:nvPr/>
        </p:nvSpPr>
        <p:spPr>
          <a:xfrm flipH="1">
            <a:off x="4401000" y="8385840"/>
            <a:ext cx="2814840" cy="0"/>
          </a:xfrm>
          <a:prstGeom prst="line">
            <a:avLst/>
          </a:prstGeom>
          <a:ln cap="rnd" w="6480">
            <a:solidFill>
              <a:srgbClr val="000000"/>
            </a:solidFill>
            <a:custDash>
              <a:ds d="4900000000" sp="3675000000"/>
            </a:custDash>
            <a:round/>
          </a:ln>
        </p:spPr>
      </p:sp>
      <p:sp>
        <p:nvSpPr>
          <p:cNvPr id="176" name="Line 19"/>
          <p:cNvSpPr/>
          <p:nvPr/>
        </p:nvSpPr>
        <p:spPr>
          <a:xfrm flipH="1">
            <a:off x="4401000" y="8679240"/>
            <a:ext cx="2814840" cy="0"/>
          </a:xfrm>
          <a:prstGeom prst="line">
            <a:avLst/>
          </a:prstGeom>
          <a:ln cap="rnd" w="6480">
            <a:solidFill>
              <a:srgbClr val="000000"/>
            </a:solidFill>
            <a:custDash>
              <a:ds d="4900000000" sp="3675000000"/>
            </a:custDash>
            <a:round/>
          </a:ln>
        </p:spPr>
      </p:sp>
      <p:sp>
        <p:nvSpPr>
          <p:cNvPr id="177" name="Line 20"/>
          <p:cNvSpPr/>
          <p:nvPr/>
        </p:nvSpPr>
        <p:spPr>
          <a:xfrm flipH="1">
            <a:off x="4401000" y="8975520"/>
            <a:ext cx="2820960" cy="0"/>
          </a:xfrm>
          <a:prstGeom prst="line">
            <a:avLst/>
          </a:prstGeom>
          <a:ln cap="rnd" w="6480">
            <a:solidFill>
              <a:srgbClr val="000000"/>
            </a:solidFill>
            <a:custDash>
              <a:ds d="4900000000" sp="3675000000"/>
            </a:custDash>
            <a:round/>
          </a:ln>
        </p:spPr>
      </p:sp>
      <p:sp>
        <p:nvSpPr>
          <p:cNvPr id="178" name="Line 21"/>
          <p:cNvSpPr/>
          <p:nvPr/>
        </p:nvSpPr>
        <p:spPr>
          <a:xfrm flipH="1">
            <a:off x="4401000" y="9269280"/>
            <a:ext cx="2814840" cy="0"/>
          </a:xfrm>
          <a:prstGeom prst="line">
            <a:avLst/>
          </a:prstGeom>
          <a:ln cap="rnd" w="6480">
            <a:solidFill>
              <a:srgbClr val="000000"/>
            </a:solidFill>
            <a:custDash>
              <a:ds d="4900000000" sp="3675000000"/>
            </a:custDash>
            <a:round/>
          </a:ln>
        </p:spPr>
      </p:sp>
      <p:sp>
        <p:nvSpPr>
          <p:cNvPr id="179" name="CustomShape 22"/>
          <p:cNvSpPr/>
          <p:nvPr/>
        </p:nvSpPr>
        <p:spPr>
          <a:xfrm>
            <a:off x="551160" y="8142840"/>
            <a:ext cx="3230640" cy="22795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This activity highlights the notion of “reset”, which is something Scratchers often struggle with as they get started. If they want things to start in a particular location, with a particular look, etc., students need to understand that they are completely responsible for programming those setup steps.</a:t>
            </a:r>
            <a:endParaRPr/>
          </a:p>
          <a:p>
            <a:pPr>
              <a:lnSpc>
                <a:spcPct val="100000"/>
              </a:lnSpc>
              <a:buFont typeface="Lucida Grande"/>
              <a:buChar char="+"/>
            </a:pPr>
            <a:r>
              <a:rPr lang="fr-FR" sz="1200">
                <a:solidFill>
                  <a:srgbClr val="000000"/>
                </a:solidFill>
                <a:latin typeface="Futura Condensed"/>
              </a:rPr>
              <a:t>This activity can be useful for demonstrating the broadcast and when I receive block pair.</a:t>
            </a:r>
            <a:endParaRPr/>
          </a:p>
        </p:txBody>
      </p:sp>
      <p:sp>
        <p:nvSpPr>
          <p:cNvPr id="180" name="CustomShape 23"/>
          <p:cNvSpPr/>
          <p:nvPr/>
        </p:nvSpPr>
        <p:spPr>
          <a:xfrm>
            <a:off x="4214520" y="795240"/>
            <a:ext cx="2999160" cy="249264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the concepts of events (one thing causing another thing to happen) and parallelism (things happening at the same time) through performance</a:t>
            </a:r>
            <a:endParaRPr/>
          </a:p>
          <a:p>
            <a:pPr>
              <a:lnSpc>
                <a:spcPct val="100000"/>
              </a:lnSpc>
              <a:buFont typeface="Lucida Grande"/>
              <a:buChar char="+"/>
            </a:pPr>
            <a:r>
              <a:rPr lang="fr-FR" sz="1200">
                <a:solidFill>
                  <a:srgbClr val="000000"/>
                </a:solidFill>
                <a:latin typeface="Futura Condensed"/>
              </a:rPr>
              <a:t>be able to explain what events are and how they work in Scratch</a:t>
            </a:r>
            <a:endParaRPr/>
          </a:p>
          <a:p>
            <a:pPr>
              <a:lnSpc>
                <a:spcPct val="100000"/>
              </a:lnSpc>
              <a:buFont typeface="Lucida Grande"/>
              <a:buChar char="+"/>
            </a:pPr>
            <a:r>
              <a:rPr lang="fr-FR" sz="1200">
                <a:solidFill>
                  <a:srgbClr val="000000"/>
                </a:solidFill>
                <a:latin typeface="Futura Condensed"/>
              </a:rPr>
              <a:t>be able to explain what parallelism is and how it works in Scratch</a:t>
            </a:r>
            <a:endParaRPr/>
          </a:p>
        </p:txBody>
      </p:sp>
      <p:sp>
        <p:nvSpPr>
          <p:cNvPr id="181" name="CustomShape 24"/>
          <p:cNvSpPr/>
          <p:nvPr/>
        </p:nvSpPr>
        <p:spPr>
          <a:xfrm>
            <a:off x="1300680" y="647640"/>
            <a:ext cx="2815200" cy="1064880"/>
          </a:xfrm>
          <a:prstGeom prst="rect">
            <a:avLst/>
          </a:prstGeom>
          <a:noFill/>
          <a:ln>
            <a:noFill/>
          </a:ln>
        </p:spPr>
        <p:txBody>
          <a:bodyPr lIns="90000" rIns="90000" tIns="45000" bIns="45000"/>
          <a:p>
            <a:pPr>
              <a:lnSpc>
                <a:spcPct val="100000"/>
              </a:lnSpc>
            </a:pPr>
            <a:r>
              <a:rPr lang="fr-FR" sz="3200">
                <a:solidFill>
                  <a:srgbClr val="000000"/>
                </a:solidFill>
                <a:latin typeface="Futura Condensed"/>
              </a:rPr>
              <a:t>PERFORMING SCRIPTS</a:t>
            </a:r>
            <a:endParaRPr/>
          </a:p>
        </p:txBody>
      </p:sp>
      <p:sp>
        <p:nvSpPr>
          <p:cNvPr id="182" name="CustomShape 2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183" name="Picture 3" descr=""/>
          <p:cNvPicPr/>
          <p:nvPr/>
        </p:nvPicPr>
        <p:blipFill>
          <a:blip r:embed="rId1"/>
          <a:stretch>
            <a:fillRect/>
          </a:stretch>
        </p:blipFill>
        <p:spPr>
          <a:xfrm>
            <a:off x="2266560" y="1752480"/>
            <a:ext cx="328320" cy="328320"/>
          </a:xfrm>
          <a:prstGeom prst="rect">
            <a:avLst/>
          </a:prstGeom>
          <a:ln>
            <a:noFill/>
          </a:ln>
        </p:spPr>
      </p:pic>
      <p:sp>
        <p:nvSpPr>
          <p:cNvPr id="184" name="Line 26"/>
          <p:cNvSpPr/>
          <p:nvPr/>
        </p:nvSpPr>
        <p:spPr>
          <a:xfrm>
            <a:off x="3882960" y="794160"/>
            <a:ext cx="0" cy="1123200"/>
          </a:xfrm>
          <a:prstGeom prst="line">
            <a:avLst/>
          </a:prstGeom>
          <a:ln cap="rnd" w="3240">
            <a:solidFill>
              <a:srgbClr val="000000"/>
            </a:solidFill>
            <a:custDash>
              <a:ds d="4900000000" sp="3675000000"/>
            </a:custDash>
            <a:round/>
          </a:ln>
        </p:spPr>
      </p:sp>
      <p:sp>
        <p:nvSpPr>
          <p:cNvPr id="185" name="Line 27"/>
          <p:cNvSpPr/>
          <p:nvPr/>
        </p:nvSpPr>
        <p:spPr>
          <a:xfrm flipH="1">
            <a:off x="3661920" y="794520"/>
            <a:ext cx="221040" cy="0"/>
          </a:xfrm>
          <a:prstGeom prst="line">
            <a:avLst/>
          </a:prstGeom>
          <a:ln cap="rnd" w="3240">
            <a:solidFill>
              <a:srgbClr val="000000"/>
            </a:solidFill>
            <a:custDash>
              <a:ds d="4900000000" sp="3675000000"/>
            </a:custDash>
            <a:round/>
          </a:ln>
        </p:spPr>
      </p:sp>
      <p:sp>
        <p:nvSpPr>
          <p:cNvPr id="186" name="Line 2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187" name="Line 2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pic>
        <p:nvPicPr>
          <p:cNvPr id="188" name="Picture 6" descr=""/>
          <p:cNvPicPr/>
          <p:nvPr/>
        </p:nvPicPr>
        <p:blipFill>
          <a:blip r:embed="rId2"/>
          <a:stretch>
            <a:fillRect/>
          </a:stretch>
        </p:blipFill>
        <p:spPr>
          <a:xfrm>
            <a:off x="551160" y="-7200"/>
            <a:ext cx="493200" cy="2791080"/>
          </a:xfrm>
          <a:prstGeom prst="rect">
            <a:avLst/>
          </a:prstGeom>
          <a:ln>
            <a:noFill/>
          </a:ln>
        </p:spPr>
      </p:pic>
      <p:sp>
        <p:nvSpPr>
          <p:cNvPr id="189" name="CustomShape 30"/>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
        <p:nvSpPr>
          <p:cNvPr id="190" name="CustomShape 31"/>
          <p:cNvSpPr/>
          <p:nvPr/>
        </p:nvSpPr>
        <p:spPr>
          <a:xfrm>
            <a:off x="551160" y="2542320"/>
            <a:ext cx="478800" cy="243360"/>
          </a:xfrm>
          <a:prstGeom prst="triangle">
            <a:avLst>
              <a:gd name="adj" fmla="val 51144"/>
            </a:avLst>
          </a:prstGeom>
          <a:solidFill>
            <a:srgbClr val="ffffff"/>
          </a:solidFill>
          <a:ln w="9360">
            <a:solidFill>
              <a:srgbClr val="ffffff"/>
            </a:solidFill>
            <a:round/>
          </a:ln>
        </p:spPr>
      </p:sp>
      <p:sp>
        <p:nvSpPr>
          <p:cNvPr id="191"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42</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2" name="Picture 1" descr=""/>
          <p:cNvPicPr/>
          <p:nvPr/>
        </p:nvPicPr>
        <p:blipFill>
          <a:blip r:embed="rId1"/>
          <a:stretch>
            <a:fillRect/>
          </a:stretch>
        </p:blipFill>
        <p:spPr>
          <a:xfrm>
            <a:off x="0" y="0"/>
            <a:ext cx="7771680" cy="1005768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CustomShape 1"/>
          <p:cNvSpPr/>
          <p:nvPr/>
        </p:nvSpPr>
        <p:spPr>
          <a:xfrm>
            <a:off x="551160" y="3328560"/>
            <a:ext cx="3230640" cy="54741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Build-a-Band studio and have the Build-a-Band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create interactive instruments by pairing sprites with sounds. Encourage them to experiment with different ways to express sounds in Scratch by exploring other blocks in the Sounds category or using the editing tools within the Sounds tab.</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demonstrate their bands to one another or let students walk around to interact with classmates’ instruments. We recommend a gallery walk: have students put their projects in presentation mode and then invite them to walk around and explore each other’s projects. Optionally, have students add their projects to the Build-a-Band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194"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95" name="Line 3"/>
          <p:cNvSpPr/>
          <p:nvPr/>
        </p:nvSpPr>
        <p:spPr>
          <a:xfrm flipV="1">
            <a:off x="550800" y="3163320"/>
            <a:ext cx="3231360" cy="8640"/>
          </a:xfrm>
          <a:prstGeom prst="line">
            <a:avLst/>
          </a:prstGeom>
          <a:ln w="9360">
            <a:solidFill>
              <a:srgbClr val="000000"/>
            </a:solidFill>
            <a:round/>
          </a:ln>
        </p:spPr>
      </p:sp>
      <p:sp>
        <p:nvSpPr>
          <p:cNvPr id="196" name="CustomShape 4"/>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Build-a-Band handout</a:t>
            </a:r>
            <a:endParaRPr/>
          </a:p>
          <a:p>
            <a:pPr>
              <a:lnSpc>
                <a:spcPct val="100000"/>
              </a:lnSpc>
              <a:buFont typeface="Wingdings" charset="2"/>
              <a:buChar char=""/>
            </a:pPr>
            <a:r>
              <a:rPr lang="fr-FR" sz="1200">
                <a:solidFill>
                  <a:srgbClr val="000000"/>
                </a:solidFill>
                <a:latin typeface="Futura Condensed"/>
              </a:rPr>
              <a:t>Build-a-Band studio</a:t>
            </a:r>
            <a:endParaRPr/>
          </a:p>
          <a:p>
            <a:pPr>
              <a:lnSpc>
                <a:spcPct val="100000"/>
              </a:lnSpc>
              <a:buFont typeface="Wingdings" charset="2"/>
              <a:buChar char=""/>
            </a:pPr>
            <a:r>
              <a:rPr lang="fr-FR" sz="1200">
                <a:solidFill>
                  <a:srgbClr val="000000"/>
                </a:solidFill>
                <a:latin typeface="Futura Condensed"/>
              </a:rPr>
              <a:t>http://scratch.mit.edu/studios/475523</a:t>
            </a:r>
            <a:endParaRPr/>
          </a:p>
        </p:txBody>
      </p:sp>
      <p:sp>
        <p:nvSpPr>
          <p:cNvPr id="197" name="CustomShape 5"/>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98" name="Line 6"/>
          <p:cNvSpPr/>
          <p:nvPr/>
        </p:nvSpPr>
        <p:spPr>
          <a:xfrm flipV="1">
            <a:off x="4104720" y="3163320"/>
            <a:ext cx="3117240" cy="8640"/>
          </a:xfrm>
          <a:prstGeom prst="line">
            <a:avLst/>
          </a:prstGeom>
          <a:ln w="9360">
            <a:solidFill>
              <a:srgbClr val="000000"/>
            </a:solidFill>
            <a:round/>
          </a:ln>
        </p:spPr>
      </p:sp>
      <p:sp>
        <p:nvSpPr>
          <p:cNvPr id="199" name="CustomShape 7"/>
          <p:cNvSpPr/>
          <p:nvPr/>
        </p:nvSpPr>
        <p:spPr>
          <a:xfrm>
            <a:off x="4105080" y="4581720"/>
            <a:ext cx="3116520" cy="637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did you do first? </a:t>
            </a:r>
            <a:endParaRPr/>
          </a:p>
          <a:p>
            <a:pPr>
              <a:lnSpc>
                <a:spcPct val="100000"/>
              </a:lnSpc>
              <a:buFont typeface="Lucida Grande"/>
              <a:buChar char="+"/>
            </a:pPr>
            <a:r>
              <a:rPr lang="fr-FR" sz="1200">
                <a:solidFill>
                  <a:srgbClr val="000000"/>
                </a:solidFill>
                <a:latin typeface="Futura Condensed"/>
              </a:rPr>
              <a:t>What did you do next? </a:t>
            </a:r>
            <a:endParaRPr/>
          </a:p>
          <a:p>
            <a:pPr>
              <a:lnSpc>
                <a:spcPct val="100000"/>
              </a:lnSpc>
              <a:buFont typeface="Lucida Grande"/>
              <a:buChar char="+"/>
            </a:pPr>
            <a:r>
              <a:rPr lang="fr-FR" sz="1200">
                <a:solidFill>
                  <a:srgbClr val="000000"/>
                </a:solidFill>
                <a:latin typeface="Futura Condensed"/>
              </a:rPr>
              <a:t>What did you do last?</a:t>
            </a:r>
            <a:endParaRPr/>
          </a:p>
        </p:txBody>
      </p:sp>
      <p:sp>
        <p:nvSpPr>
          <p:cNvPr id="200" name="CustomShape 8"/>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01" name="Line 9"/>
          <p:cNvSpPr/>
          <p:nvPr/>
        </p:nvSpPr>
        <p:spPr>
          <a:xfrm flipV="1">
            <a:off x="4104720" y="4416480"/>
            <a:ext cx="3117240" cy="8640"/>
          </a:xfrm>
          <a:prstGeom prst="line">
            <a:avLst/>
          </a:prstGeom>
          <a:ln w="9360">
            <a:solidFill>
              <a:srgbClr val="000000"/>
            </a:solidFill>
            <a:round/>
          </a:ln>
        </p:spPr>
      </p:sp>
      <p:sp>
        <p:nvSpPr>
          <p:cNvPr id="202" name="CustomShape 10"/>
          <p:cNvSpPr/>
          <p:nvPr/>
        </p:nvSpPr>
        <p:spPr>
          <a:xfrm>
            <a:off x="4105080" y="584460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make creative use of sounds?</a:t>
            </a:r>
            <a:endParaRPr/>
          </a:p>
          <a:p>
            <a:pPr>
              <a:lnSpc>
                <a:spcPct val="100000"/>
              </a:lnSpc>
              <a:buFont typeface="Lucida Grande"/>
              <a:buChar char="+"/>
            </a:pPr>
            <a:r>
              <a:rPr lang="fr-FR" sz="1200">
                <a:solidFill>
                  <a:srgbClr val="000000"/>
                </a:solidFill>
                <a:latin typeface="Futura Condensed"/>
              </a:rPr>
              <a:t>Are the sprites in the projects interactive?</a:t>
            </a:r>
            <a:endParaRPr/>
          </a:p>
        </p:txBody>
      </p:sp>
      <p:sp>
        <p:nvSpPr>
          <p:cNvPr id="203" name="CustomShape 11"/>
          <p:cNvSpPr/>
          <p:nvPr/>
        </p:nvSpPr>
        <p:spPr>
          <a:xfrm>
            <a:off x="4007880" y="53485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04" name="Line 12"/>
          <p:cNvSpPr/>
          <p:nvPr/>
        </p:nvSpPr>
        <p:spPr>
          <a:xfrm flipV="1">
            <a:off x="4104720" y="5679360"/>
            <a:ext cx="3117240" cy="8280"/>
          </a:xfrm>
          <a:prstGeom prst="line">
            <a:avLst/>
          </a:prstGeom>
          <a:ln w="9360">
            <a:solidFill>
              <a:srgbClr val="000000"/>
            </a:solidFill>
            <a:round/>
          </a:ln>
        </p:spPr>
      </p:sp>
      <p:sp>
        <p:nvSpPr>
          <p:cNvPr id="205" name="CustomShape 13"/>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06" name="Line 14"/>
          <p:cNvSpPr/>
          <p:nvPr/>
        </p:nvSpPr>
        <p:spPr>
          <a:xfrm flipV="1">
            <a:off x="550800" y="7968960"/>
            <a:ext cx="6671160" cy="14040"/>
          </a:xfrm>
          <a:prstGeom prst="line">
            <a:avLst/>
          </a:prstGeom>
          <a:ln w="9360">
            <a:solidFill>
              <a:srgbClr val="000000"/>
            </a:solidFill>
            <a:round/>
          </a:ln>
        </p:spPr>
      </p:sp>
      <p:sp>
        <p:nvSpPr>
          <p:cNvPr id="207" name="CustomShape 15"/>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08" name="Line 16"/>
          <p:cNvSpPr/>
          <p:nvPr/>
        </p:nvSpPr>
        <p:spPr>
          <a:xfrm>
            <a:off x="3856680" y="8086680"/>
            <a:ext cx="0" cy="1805760"/>
          </a:xfrm>
          <a:prstGeom prst="line">
            <a:avLst/>
          </a:prstGeom>
          <a:ln cap="rnd" w="6480">
            <a:solidFill>
              <a:srgbClr val="808080"/>
            </a:solidFill>
            <a:custDash>
              <a:ds d="4900000000" sp="3675000000"/>
            </a:custDash>
            <a:round/>
          </a:ln>
        </p:spPr>
      </p:sp>
      <p:sp>
        <p:nvSpPr>
          <p:cNvPr id="209" name="CustomShape 17"/>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10" name="Line 18"/>
          <p:cNvSpPr/>
          <p:nvPr/>
        </p:nvSpPr>
        <p:spPr>
          <a:xfrm flipH="1">
            <a:off x="4401000" y="8385840"/>
            <a:ext cx="2814840" cy="0"/>
          </a:xfrm>
          <a:prstGeom prst="line">
            <a:avLst/>
          </a:prstGeom>
          <a:ln cap="rnd" w="6480">
            <a:solidFill>
              <a:srgbClr val="000000"/>
            </a:solidFill>
            <a:custDash>
              <a:ds d="4900000000" sp="3675000000"/>
            </a:custDash>
            <a:round/>
          </a:ln>
        </p:spPr>
      </p:sp>
      <p:sp>
        <p:nvSpPr>
          <p:cNvPr id="211" name="Line 19"/>
          <p:cNvSpPr/>
          <p:nvPr/>
        </p:nvSpPr>
        <p:spPr>
          <a:xfrm flipH="1">
            <a:off x="4401000" y="8679240"/>
            <a:ext cx="2814840" cy="0"/>
          </a:xfrm>
          <a:prstGeom prst="line">
            <a:avLst/>
          </a:prstGeom>
          <a:ln cap="rnd" w="6480">
            <a:solidFill>
              <a:srgbClr val="000000"/>
            </a:solidFill>
            <a:custDash>
              <a:ds d="4900000000" sp="3675000000"/>
            </a:custDash>
            <a:round/>
          </a:ln>
        </p:spPr>
      </p:sp>
      <p:sp>
        <p:nvSpPr>
          <p:cNvPr id="212" name="Line 20"/>
          <p:cNvSpPr/>
          <p:nvPr/>
        </p:nvSpPr>
        <p:spPr>
          <a:xfrm flipH="1">
            <a:off x="4401000" y="8975520"/>
            <a:ext cx="2820960" cy="0"/>
          </a:xfrm>
          <a:prstGeom prst="line">
            <a:avLst/>
          </a:prstGeom>
          <a:ln cap="rnd" w="6480">
            <a:solidFill>
              <a:srgbClr val="000000"/>
            </a:solidFill>
            <a:custDash>
              <a:ds d="4900000000" sp="3675000000"/>
            </a:custDash>
            <a:round/>
          </a:ln>
        </p:spPr>
      </p:sp>
      <p:sp>
        <p:nvSpPr>
          <p:cNvPr id="213" name="Line 21"/>
          <p:cNvSpPr/>
          <p:nvPr/>
        </p:nvSpPr>
        <p:spPr>
          <a:xfrm flipH="1">
            <a:off x="4401000" y="9269280"/>
            <a:ext cx="2814840" cy="0"/>
          </a:xfrm>
          <a:prstGeom prst="line">
            <a:avLst/>
          </a:prstGeom>
          <a:ln cap="rnd" w="6480">
            <a:solidFill>
              <a:srgbClr val="000000"/>
            </a:solidFill>
            <a:custDash>
              <a:ds d="4900000000" sp="3675000000"/>
            </a:custDash>
            <a:round/>
          </a:ln>
        </p:spPr>
      </p:sp>
      <p:sp>
        <p:nvSpPr>
          <p:cNvPr id="214" name="CustomShape 22"/>
          <p:cNvSpPr/>
          <p:nvPr/>
        </p:nvSpPr>
        <p:spPr>
          <a:xfrm>
            <a:off x="551160" y="8142840"/>
            <a:ext cx="3230640" cy="819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share as a whole group, have students perform their Scratch instruments together to form a class band!</a:t>
            </a:r>
            <a:endParaRPr/>
          </a:p>
        </p:txBody>
      </p:sp>
      <p:sp>
        <p:nvSpPr>
          <p:cNvPr id="215" name="CustomShape 23"/>
          <p:cNvSpPr/>
          <p:nvPr/>
        </p:nvSpPr>
        <p:spPr>
          <a:xfrm>
            <a:off x="4222080" y="795240"/>
            <a:ext cx="2999160" cy="23101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create a program that combines interactive sprites with interesting sounds</a:t>
            </a:r>
            <a:endParaRPr/>
          </a:p>
          <a:p>
            <a:pPr>
              <a:lnSpc>
                <a:spcPct val="100000"/>
              </a:lnSpc>
              <a:buFont typeface="Lucida Grande"/>
              <a:buChar char="+"/>
            </a:pPr>
            <a:r>
              <a:rPr lang="fr-FR" sz="1200">
                <a:solidFill>
                  <a:srgbClr val="000000"/>
                </a:solidFill>
                <a:latin typeface="Futura Condensed"/>
              </a:rPr>
              <a:t>develop greater fluency with sequence, loops, events, and parallelism</a:t>
            </a:r>
            <a:endParaRPr/>
          </a:p>
          <a:p>
            <a:pPr>
              <a:lnSpc>
                <a:spcPct val="100000"/>
              </a:lnSpc>
              <a:buFont typeface="Lucida Grande"/>
              <a:buChar char="+"/>
            </a:pPr>
            <a:r>
              <a:rPr lang="fr-FR" sz="1200">
                <a:solidFill>
                  <a:srgbClr val="000000"/>
                </a:solidFill>
                <a:latin typeface="Futura Condensed"/>
              </a:rPr>
              <a:t>practice experimenting and iterating in building up project creations</a:t>
            </a:r>
            <a:endParaRPr/>
          </a:p>
        </p:txBody>
      </p:sp>
      <p:sp>
        <p:nvSpPr>
          <p:cNvPr id="216" name="CustomShape 24"/>
          <p:cNvSpPr/>
          <p:nvPr/>
        </p:nvSpPr>
        <p:spPr>
          <a:xfrm>
            <a:off x="1308600" y="647640"/>
            <a:ext cx="2815200" cy="1308240"/>
          </a:xfrm>
          <a:prstGeom prst="rect">
            <a:avLst/>
          </a:prstGeom>
          <a:noFill/>
          <a:ln>
            <a:noFill/>
          </a:ln>
        </p:spPr>
        <p:txBody>
          <a:bodyPr lIns="90000" rIns="90000" tIns="45000" bIns="45000"/>
          <a:p>
            <a:pPr>
              <a:lnSpc>
                <a:spcPct val="100000"/>
              </a:lnSpc>
            </a:pPr>
            <a:r>
              <a:rPr lang="fr-FR" sz="4000">
                <a:solidFill>
                  <a:srgbClr val="000000"/>
                </a:solidFill>
                <a:latin typeface="Futura Condensed"/>
              </a:rPr>
              <a:t>BUILD-A-BAND</a:t>
            </a:r>
            <a:endParaRPr/>
          </a:p>
        </p:txBody>
      </p:sp>
      <p:sp>
        <p:nvSpPr>
          <p:cNvPr id="217" name="CustomShape 25"/>
          <p:cNvSpPr/>
          <p:nvPr/>
        </p:nvSpPr>
        <p:spPr>
          <a:xfrm>
            <a:off x="253548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18" name="Picture 66" descr=""/>
          <p:cNvPicPr/>
          <p:nvPr/>
        </p:nvPicPr>
        <p:blipFill>
          <a:blip r:embed="rId1"/>
          <a:stretch>
            <a:fillRect/>
          </a:stretch>
        </p:blipFill>
        <p:spPr>
          <a:xfrm>
            <a:off x="2274120" y="1752480"/>
            <a:ext cx="328320" cy="328320"/>
          </a:xfrm>
          <a:prstGeom prst="rect">
            <a:avLst/>
          </a:prstGeom>
          <a:ln>
            <a:noFill/>
          </a:ln>
        </p:spPr>
      </p:pic>
      <p:sp>
        <p:nvSpPr>
          <p:cNvPr id="219" name="Line 26"/>
          <p:cNvSpPr/>
          <p:nvPr/>
        </p:nvSpPr>
        <p:spPr>
          <a:xfrm>
            <a:off x="3890520" y="794160"/>
            <a:ext cx="0" cy="1123200"/>
          </a:xfrm>
          <a:prstGeom prst="line">
            <a:avLst/>
          </a:prstGeom>
          <a:ln cap="rnd" w="3240">
            <a:solidFill>
              <a:srgbClr val="000000"/>
            </a:solidFill>
            <a:custDash>
              <a:ds d="4900000000" sp="3675000000"/>
            </a:custDash>
            <a:round/>
          </a:ln>
        </p:spPr>
      </p:sp>
      <p:sp>
        <p:nvSpPr>
          <p:cNvPr id="220" name="Line 27"/>
          <p:cNvSpPr/>
          <p:nvPr/>
        </p:nvSpPr>
        <p:spPr>
          <a:xfrm flipH="1">
            <a:off x="3669480" y="794520"/>
            <a:ext cx="221040" cy="0"/>
          </a:xfrm>
          <a:prstGeom prst="line">
            <a:avLst/>
          </a:prstGeom>
          <a:ln cap="rnd" w="3240">
            <a:solidFill>
              <a:srgbClr val="000000"/>
            </a:solidFill>
            <a:custDash>
              <a:ds d="4900000000" sp="3675000000"/>
            </a:custDash>
            <a:round/>
          </a:ln>
        </p:spPr>
      </p:sp>
      <p:sp>
        <p:nvSpPr>
          <p:cNvPr id="221" name="Line 2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222" name="Line 2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223"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44</a:t>
            </a:r>
            <a:endParaRPr/>
          </a:p>
        </p:txBody>
      </p:sp>
      <p:pic>
        <p:nvPicPr>
          <p:cNvPr id="224" name="Picture 73" descr=""/>
          <p:cNvPicPr/>
          <p:nvPr/>
        </p:nvPicPr>
        <p:blipFill>
          <a:blip r:embed="rId2"/>
          <a:stretch>
            <a:fillRect/>
          </a:stretch>
        </p:blipFill>
        <p:spPr>
          <a:xfrm>
            <a:off x="551160" y="-7200"/>
            <a:ext cx="493200" cy="2791080"/>
          </a:xfrm>
          <a:prstGeom prst="rect">
            <a:avLst/>
          </a:prstGeom>
          <a:ln>
            <a:noFill/>
          </a:ln>
        </p:spPr>
      </p:pic>
      <p:sp>
        <p:nvSpPr>
          <p:cNvPr id="225"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6" name="Picture 11" descr=""/>
          <p:cNvPicPr/>
          <p:nvPr/>
        </p:nvPicPr>
        <p:blipFill>
          <a:blip r:embed="rId1"/>
          <a:stretch>
            <a:fillRect/>
          </a:stretch>
        </p:blipFill>
        <p:spPr>
          <a:xfrm>
            <a:off x="3589920" y="820440"/>
            <a:ext cx="3645000" cy="2735280"/>
          </a:xfrm>
          <a:prstGeom prst="rect">
            <a:avLst/>
          </a:prstGeom>
          <a:ln>
            <a:noFill/>
          </a:ln>
        </p:spPr>
      </p:pic>
      <p:sp>
        <p:nvSpPr>
          <p:cNvPr id="227" name="CustomShape 1"/>
          <p:cNvSpPr/>
          <p:nvPr/>
        </p:nvSpPr>
        <p:spPr>
          <a:xfrm>
            <a:off x="457920" y="8629200"/>
            <a:ext cx="3570480" cy="118440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Use repeat blocks to make a sound play more than once. </a:t>
            </a:r>
            <a:endParaRPr/>
          </a:p>
          <a:p>
            <a:pPr>
              <a:lnSpc>
                <a:spcPct val="100000"/>
              </a:lnSpc>
              <a:buFont typeface="Wingdings" charset="2"/>
              <a:buChar char=""/>
            </a:pPr>
            <a:r>
              <a:rPr lang="fr-FR" sz="1200">
                <a:solidFill>
                  <a:srgbClr val="000000"/>
                </a:solidFill>
                <a:latin typeface="Futura Condensed"/>
              </a:rPr>
              <a:t>Import or record your own sounds or experiment with the Sounds editor.</a:t>
            </a:r>
            <a:endParaRPr/>
          </a:p>
          <a:p>
            <a:pPr>
              <a:lnSpc>
                <a:spcPct val="100000"/>
              </a:lnSpc>
              <a:buFont typeface="Wingdings" charset="2"/>
              <a:buChar char=""/>
            </a:pPr>
            <a:r>
              <a:rPr lang="fr-FR" sz="1200">
                <a:solidFill>
                  <a:srgbClr val="000000"/>
                </a:solidFill>
                <a:latin typeface="Futura Condensed"/>
              </a:rPr>
              <a:t>Try playing with the tempo blocks to speed up or slow down the rhythm.</a:t>
            </a:r>
            <a:endParaRPr/>
          </a:p>
        </p:txBody>
      </p:sp>
      <p:sp>
        <p:nvSpPr>
          <p:cNvPr id="228" name="CustomShape 2"/>
          <p:cNvSpPr/>
          <p:nvPr/>
        </p:nvSpPr>
        <p:spPr>
          <a:xfrm>
            <a:off x="4808880" y="8629200"/>
            <a:ext cx="251136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Build-A-Band Studio: http://scratch.mit.edu/studios/475523</a:t>
            </a:r>
            <a:endParaRPr/>
          </a:p>
          <a:p>
            <a:pPr>
              <a:lnSpc>
                <a:spcPct val="100000"/>
              </a:lnSpc>
              <a:buFont typeface="Lucida Grande"/>
              <a:buChar char="+"/>
            </a:pPr>
            <a:r>
              <a:rPr lang="fr-FR" sz="1200">
                <a:solidFill>
                  <a:srgbClr val="000000"/>
                </a:solidFill>
                <a:latin typeface="Futura Condensed"/>
              </a:rPr>
              <a:t>Challenge yourself to do more! Invent a new instrument or record your own sounds.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229" name="CustomShape 3"/>
          <p:cNvSpPr/>
          <p:nvPr/>
        </p:nvSpPr>
        <p:spPr>
          <a:xfrm>
            <a:off x="536040" y="1252080"/>
            <a:ext cx="2159640" cy="145944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UTILIZE SCRATCH TO CREATE SOUNDS, INSTRUMENTS, BANDS, OR STYLES OF MUSIC THAT REPRESENT THE MUSIC YOU LOVE MOST?</a:t>
            </a:r>
            <a:endParaRPr/>
          </a:p>
        </p:txBody>
      </p:sp>
      <p:sp>
        <p:nvSpPr>
          <p:cNvPr id="230" name="CustomShape 4"/>
          <p:cNvSpPr/>
          <p:nvPr/>
        </p:nvSpPr>
        <p:spPr>
          <a:xfrm>
            <a:off x="442800" y="2574720"/>
            <a:ext cx="2349720" cy="11844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build your own music-inspired Scratch project by pairing sprites with sounds to design interactive instruments.</a:t>
            </a:r>
            <a:endParaRPr/>
          </a:p>
        </p:txBody>
      </p:sp>
      <p:sp>
        <p:nvSpPr>
          <p:cNvPr id="231" name="Line 5"/>
          <p:cNvSpPr/>
          <p:nvPr/>
        </p:nvSpPr>
        <p:spPr>
          <a:xfrm>
            <a:off x="538200" y="4194000"/>
            <a:ext cx="2717640" cy="0"/>
          </a:xfrm>
          <a:prstGeom prst="line">
            <a:avLst/>
          </a:prstGeom>
          <a:ln w="9360">
            <a:solidFill>
              <a:srgbClr val="000000"/>
            </a:solidFill>
            <a:round/>
          </a:ln>
        </p:spPr>
      </p:sp>
      <p:sp>
        <p:nvSpPr>
          <p:cNvPr id="232" name="CustomShape 6"/>
          <p:cNvSpPr/>
          <p:nvPr/>
        </p:nvSpPr>
        <p:spPr>
          <a:xfrm>
            <a:off x="429120" y="4232880"/>
            <a:ext cx="2884320" cy="9842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a sprite.</a:t>
            </a:r>
            <a:endParaRPr/>
          </a:p>
          <a:p>
            <a:pPr>
              <a:lnSpc>
                <a:spcPct val="130000"/>
              </a:lnSpc>
              <a:buFont typeface="Wingdings" charset="2"/>
              <a:buChar char=""/>
            </a:pPr>
            <a:r>
              <a:rPr lang="fr-FR" sz="1200">
                <a:solidFill>
                  <a:srgbClr val="000000"/>
                </a:solidFill>
                <a:latin typeface="Futura Condensed"/>
              </a:rPr>
              <a:t>Add sound blocks.</a:t>
            </a:r>
            <a:endParaRPr/>
          </a:p>
          <a:p>
            <a:pPr>
              <a:lnSpc>
                <a:spcPct val="130000"/>
              </a:lnSpc>
              <a:buFont typeface="Wingdings" charset="2"/>
              <a:buChar char=""/>
            </a:pPr>
            <a:r>
              <a:rPr lang="fr-FR" sz="1200">
                <a:solidFill>
                  <a:srgbClr val="000000"/>
                </a:solidFill>
                <a:latin typeface="Futura Condensed"/>
              </a:rPr>
              <a:t>Experiment with ways to make your instruments interactive.</a:t>
            </a:r>
            <a:endParaRPr/>
          </a:p>
        </p:txBody>
      </p:sp>
      <p:sp>
        <p:nvSpPr>
          <p:cNvPr id="233" name="CustomShape 7"/>
          <p:cNvSpPr/>
          <p:nvPr/>
        </p:nvSpPr>
        <p:spPr>
          <a:xfrm>
            <a:off x="44604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34" name="CustomShape 8"/>
          <p:cNvSpPr/>
          <p:nvPr/>
        </p:nvSpPr>
        <p:spPr>
          <a:xfrm>
            <a:off x="1312920" y="3269520"/>
            <a:ext cx="1947240" cy="360"/>
          </a:xfrm>
          <a:prstGeom prst="straightConnector1">
            <a:avLst/>
          </a:prstGeom>
          <a:noFill/>
          <a:ln cap="rnd" w="12600">
            <a:solidFill>
              <a:srgbClr val="000000"/>
            </a:solidFill>
            <a:custDash>
              <a:ds d="4900000000" sp="3675000000"/>
            </a:custDash>
            <a:round/>
            <a:tailEnd len="med" type="triangle" w="med"/>
          </a:ln>
        </p:spPr>
      </p:sp>
      <p:sp>
        <p:nvSpPr>
          <p:cNvPr id="235" name="CustomShape 9"/>
          <p:cNvSpPr/>
          <p:nvPr/>
        </p:nvSpPr>
        <p:spPr>
          <a:xfrm>
            <a:off x="1656360" y="4649400"/>
            <a:ext cx="1902960" cy="360"/>
          </a:xfrm>
          <a:prstGeom prst="straightConnector1">
            <a:avLst/>
          </a:prstGeom>
          <a:noFill/>
          <a:ln cap="rnd" w="12600">
            <a:solidFill>
              <a:srgbClr val="000000"/>
            </a:solidFill>
            <a:custDash>
              <a:ds d="4900000000" sp="3675000000"/>
            </a:custDash>
            <a:round/>
          </a:ln>
        </p:spPr>
      </p:sp>
      <p:sp>
        <p:nvSpPr>
          <p:cNvPr id="236" name="CustomShape 10"/>
          <p:cNvSpPr/>
          <p:nvPr/>
        </p:nvSpPr>
        <p:spPr>
          <a:xfrm flipH="1">
            <a:off x="3557880" y="4644000"/>
            <a:ext cx="360" cy="1338840"/>
          </a:xfrm>
          <a:prstGeom prst="straightConnector1">
            <a:avLst/>
          </a:prstGeom>
          <a:noFill/>
          <a:ln cap="rnd" w="12600">
            <a:solidFill>
              <a:srgbClr val="000000"/>
            </a:solidFill>
            <a:custDash>
              <a:ds d="4900000000" sp="3675000000"/>
            </a:custDash>
            <a:round/>
            <a:tailEnd len="med" type="triangle" w="med"/>
          </a:ln>
        </p:spPr>
      </p:sp>
      <p:pic>
        <p:nvPicPr>
          <p:cNvPr id="237" name="Picture 26" descr=""/>
          <p:cNvPicPr/>
          <p:nvPr/>
        </p:nvPicPr>
        <p:blipFill>
          <a:blip r:embed="rId2"/>
          <a:srcRect l="0" t="0" r="70985" b="30722"/>
          <a:stretch>
            <a:fillRect/>
          </a:stretch>
        </p:blipFill>
        <p:spPr>
          <a:xfrm>
            <a:off x="4677480" y="4010760"/>
            <a:ext cx="1211760" cy="1019880"/>
          </a:xfrm>
          <a:prstGeom prst="rect">
            <a:avLst/>
          </a:prstGeom>
          <a:ln>
            <a:noFill/>
          </a:ln>
        </p:spPr>
      </p:pic>
      <p:pic>
        <p:nvPicPr>
          <p:cNvPr id="238" name="Picture 50" descr=""/>
          <p:cNvPicPr/>
          <p:nvPr/>
        </p:nvPicPr>
        <p:blipFill>
          <a:blip r:embed="rId3"/>
          <a:srcRect l="36678" t="0" r="34325" b="30722"/>
          <a:stretch>
            <a:fillRect/>
          </a:stretch>
        </p:blipFill>
        <p:spPr>
          <a:xfrm>
            <a:off x="5933880" y="4007520"/>
            <a:ext cx="1210320" cy="1019880"/>
          </a:xfrm>
          <a:prstGeom prst="rect">
            <a:avLst/>
          </a:prstGeom>
          <a:ln>
            <a:noFill/>
          </a:ln>
        </p:spPr>
      </p:pic>
      <p:pic>
        <p:nvPicPr>
          <p:cNvPr id="239" name="Picture 51" descr=""/>
          <p:cNvPicPr/>
          <p:nvPr/>
        </p:nvPicPr>
        <p:blipFill>
          <a:blip r:embed="rId4"/>
          <a:srcRect l="84587" t="0" r="9023" b="30722"/>
          <a:stretch>
            <a:fillRect/>
          </a:stretch>
        </p:blipFill>
        <p:spPr>
          <a:xfrm>
            <a:off x="4221000" y="3727440"/>
            <a:ext cx="411840" cy="1580040"/>
          </a:xfrm>
          <a:prstGeom prst="rect">
            <a:avLst/>
          </a:prstGeom>
          <a:ln>
            <a:noFill/>
          </a:ln>
        </p:spPr>
      </p:pic>
      <p:sp>
        <p:nvSpPr>
          <p:cNvPr id="240" name="CustomShape 11"/>
          <p:cNvSpPr/>
          <p:nvPr/>
        </p:nvSpPr>
        <p:spPr>
          <a:xfrm>
            <a:off x="3366000" y="4995720"/>
            <a:ext cx="4577400" cy="257400"/>
          </a:xfrm>
          <a:prstGeom prst="rect">
            <a:avLst/>
          </a:prstGeom>
          <a:noFill/>
          <a:ln>
            <a:noFill/>
          </a:ln>
        </p:spPr>
        <p:txBody>
          <a:bodyPr wrap="none" lIns="90000" rIns="90000" tIns="45000" bIns="45000"/>
          <a:p>
            <a:pPr algn="ctr">
              <a:lnSpc>
                <a:spcPct val="100000"/>
              </a:lnSpc>
            </a:pPr>
            <a:r>
              <a:rPr lang="fr-FR" sz="1100">
                <a:solidFill>
                  <a:srgbClr val="000000"/>
                </a:solidFill>
                <a:latin typeface="Futura Condensed"/>
              </a:rPr>
              <a:t>Choose instruments from the sprite library or create your own.</a:t>
            </a:r>
            <a:endParaRPr/>
          </a:p>
        </p:txBody>
      </p:sp>
      <p:sp>
        <p:nvSpPr>
          <p:cNvPr id="241" name="CustomShape 12"/>
          <p:cNvSpPr/>
          <p:nvPr/>
        </p:nvSpPr>
        <p:spPr>
          <a:xfrm>
            <a:off x="0" y="7871040"/>
            <a:ext cx="7771680" cy="409680"/>
          </a:xfrm>
          <a:prstGeom prst="rect">
            <a:avLst/>
          </a:prstGeom>
          <a:solidFill>
            <a:srgbClr val="713cd1"/>
          </a:solidFill>
          <a:ln w="9360">
            <a:noFill/>
          </a:ln>
        </p:spPr>
      </p:sp>
      <p:sp>
        <p:nvSpPr>
          <p:cNvPr id="242" name="CustomShape 13"/>
          <p:cNvSpPr/>
          <p:nvPr/>
        </p:nvSpPr>
        <p:spPr>
          <a:xfrm>
            <a:off x="2031120" y="8077680"/>
            <a:ext cx="380160" cy="325440"/>
          </a:xfrm>
          <a:prstGeom prst="diamond">
            <a:avLst/>
          </a:prstGeom>
          <a:solidFill>
            <a:srgbClr val="713cd1"/>
          </a:solidFill>
          <a:ln w="9360">
            <a:noFill/>
          </a:ln>
        </p:spPr>
      </p:sp>
      <p:sp>
        <p:nvSpPr>
          <p:cNvPr id="243" name="CustomShape 14"/>
          <p:cNvSpPr/>
          <p:nvPr/>
        </p:nvSpPr>
        <p:spPr>
          <a:xfrm>
            <a:off x="16200" y="7879320"/>
            <a:ext cx="44103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244" name="CustomShape 15"/>
          <p:cNvSpPr/>
          <p:nvPr/>
        </p:nvSpPr>
        <p:spPr>
          <a:xfrm>
            <a:off x="5909400" y="8077680"/>
            <a:ext cx="380160" cy="325440"/>
          </a:xfrm>
          <a:prstGeom prst="diamond">
            <a:avLst/>
          </a:prstGeom>
          <a:solidFill>
            <a:srgbClr val="713cd1"/>
          </a:solidFill>
          <a:ln w="9360">
            <a:noFill/>
          </a:ln>
        </p:spPr>
      </p:sp>
      <p:sp>
        <p:nvSpPr>
          <p:cNvPr id="245" name="CustomShape 16"/>
          <p:cNvSpPr/>
          <p:nvPr/>
        </p:nvSpPr>
        <p:spPr>
          <a:xfrm>
            <a:off x="4427280" y="7878240"/>
            <a:ext cx="334440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46" name="Line 17"/>
          <p:cNvSpPr/>
          <p:nvPr/>
        </p:nvSpPr>
        <p:spPr>
          <a:xfrm>
            <a:off x="4427280" y="8403480"/>
            <a:ext cx="0" cy="1527840"/>
          </a:xfrm>
          <a:prstGeom prst="line">
            <a:avLst/>
          </a:prstGeom>
          <a:ln cap="rnd" w="6480">
            <a:solidFill>
              <a:srgbClr val="808080"/>
            </a:solidFill>
            <a:custDash>
              <a:ds d="4900000000" sp="3675000000"/>
            </a:custDash>
            <a:round/>
          </a:ln>
        </p:spPr>
      </p:sp>
      <p:sp>
        <p:nvSpPr>
          <p:cNvPr id="247" name="CustomShape 18"/>
          <p:cNvSpPr/>
          <p:nvPr/>
        </p:nvSpPr>
        <p:spPr>
          <a:xfrm>
            <a:off x="1577520" y="4434840"/>
            <a:ext cx="2344680" cy="360"/>
          </a:xfrm>
          <a:prstGeom prst="straightConnector1">
            <a:avLst/>
          </a:prstGeom>
          <a:noFill/>
          <a:ln cap="rnd" w="12600">
            <a:solidFill>
              <a:srgbClr val="000000"/>
            </a:solidFill>
            <a:custDash>
              <a:ds d="4900000000" sp="3675000000"/>
            </a:custDash>
            <a:round/>
            <a:tailEnd len="med" type="triangle" w="med"/>
          </a:ln>
        </p:spPr>
      </p:sp>
      <p:pic>
        <p:nvPicPr>
          <p:cNvPr id="248" name="Picture 4" descr=""/>
          <p:cNvPicPr/>
          <p:nvPr/>
        </p:nvPicPr>
        <p:blipFill>
          <a:blip r:embed="rId5"/>
          <a:stretch>
            <a:fillRect/>
          </a:stretch>
        </p:blipFill>
        <p:spPr>
          <a:xfrm>
            <a:off x="458640" y="6075360"/>
            <a:ext cx="2162880" cy="1405800"/>
          </a:xfrm>
          <a:prstGeom prst="rect">
            <a:avLst/>
          </a:prstGeom>
          <a:ln>
            <a:noFill/>
          </a:ln>
        </p:spPr>
      </p:pic>
      <p:pic>
        <p:nvPicPr>
          <p:cNvPr id="249" name="Picture 1" descr=""/>
          <p:cNvPicPr/>
          <p:nvPr/>
        </p:nvPicPr>
        <p:blipFill>
          <a:blip r:embed="rId6"/>
          <a:stretch>
            <a:fillRect/>
          </a:stretch>
        </p:blipFill>
        <p:spPr>
          <a:xfrm>
            <a:off x="5168880" y="6090840"/>
            <a:ext cx="2151720" cy="1383480"/>
          </a:xfrm>
          <a:prstGeom prst="rect">
            <a:avLst/>
          </a:prstGeom>
          <a:ln>
            <a:noFill/>
          </a:ln>
        </p:spPr>
      </p:pic>
      <p:pic>
        <p:nvPicPr>
          <p:cNvPr id="250" name="Picture 2" descr=""/>
          <p:cNvPicPr/>
          <p:nvPr/>
        </p:nvPicPr>
        <p:blipFill>
          <a:blip r:embed="rId7"/>
          <a:stretch>
            <a:fillRect/>
          </a:stretch>
        </p:blipFill>
        <p:spPr>
          <a:xfrm>
            <a:off x="2824920" y="6043680"/>
            <a:ext cx="2140200" cy="1388880"/>
          </a:xfrm>
          <a:prstGeom prst="rect">
            <a:avLst/>
          </a:prstGeom>
          <a:ln>
            <a:noFill/>
          </a:ln>
        </p:spPr>
      </p:pic>
      <p:sp>
        <p:nvSpPr>
          <p:cNvPr id="251" name="CustomShape 19"/>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252" name="CustomShape 20"/>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253" name="CustomShape 21"/>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254" name="CustomShape 22"/>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255" name="CustomShape 23"/>
          <p:cNvSpPr/>
          <p:nvPr/>
        </p:nvSpPr>
        <p:spPr>
          <a:xfrm>
            <a:off x="457920" y="647640"/>
            <a:ext cx="2815200" cy="1308240"/>
          </a:xfrm>
          <a:prstGeom prst="rect">
            <a:avLst/>
          </a:prstGeom>
          <a:noFill/>
          <a:ln>
            <a:noFill/>
          </a:ln>
        </p:spPr>
        <p:txBody>
          <a:bodyPr lIns="90000" rIns="90000" tIns="45000" bIns="45000"/>
          <a:p>
            <a:pPr>
              <a:lnSpc>
                <a:spcPct val="100000"/>
              </a:lnSpc>
            </a:pPr>
            <a:r>
              <a:rPr lang="fr-FR" sz="4000">
                <a:solidFill>
                  <a:srgbClr val="000000"/>
                </a:solidFill>
                <a:latin typeface="Futura Condensed"/>
              </a:rPr>
              <a:t>BUILD-A-BAND</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6" name="CustomShape 1"/>
          <p:cNvSpPr/>
          <p:nvPr/>
        </p:nvSpPr>
        <p:spPr>
          <a:xfrm>
            <a:off x="551160" y="3328560"/>
            <a:ext cx="3230640" cy="49266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Orange Square, Purple Circle studio and have the Orange Square, Purple Circle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create a project that includes an orange square and a purple circle. Invite students to experiment with Looks blocks and the paint editor to explore their artistic abilities.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creative work with others. We recommend gallery walk: have students put their projects in presentation mode and then invite them to walk around and explore each other’s projects. Optionally, have students add their projects to the Orange Square, Purple Circle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57"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58" name="Line 3"/>
          <p:cNvSpPr/>
          <p:nvPr/>
        </p:nvSpPr>
        <p:spPr>
          <a:xfrm flipV="1">
            <a:off x="550800" y="3163320"/>
            <a:ext cx="3231360" cy="8640"/>
          </a:xfrm>
          <a:prstGeom prst="line">
            <a:avLst/>
          </a:prstGeom>
          <a:ln w="9360">
            <a:solidFill>
              <a:srgbClr val="000000"/>
            </a:solidFill>
            <a:round/>
          </a:ln>
        </p:spPr>
      </p:sp>
      <p:sp>
        <p:nvSpPr>
          <p:cNvPr id="259" name="CustomShape 4"/>
          <p:cNvSpPr/>
          <p:nvPr/>
        </p:nvSpPr>
        <p:spPr>
          <a:xfrm>
            <a:off x="4105080" y="332856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Orange Square, Purple Circle handout</a:t>
            </a:r>
            <a:endParaRPr/>
          </a:p>
          <a:p>
            <a:pPr>
              <a:lnSpc>
                <a:spcPct val="100000"/>
              </a:lnSpc>
              <a:buFont typeface="Wingdings" charset="2"/>
              <a:buChar char=""/>
            </a:pPr>
            <a:r>
              <a:rPr lang="fr-FR" sz="1200">
                <a:solidFill>
                  <a:srgbClr val="000000"/>
                </a:solidFill>
                <a:latin typeface="Futura Condensed"/>
              </a:rPr>
              <a:t>Orange Square, Purple Circle studio</a:t>
            </a:r>
            <a:endParaRPr/>
          </a:p>
          <a:p>
            <a:pPr>
              <a:lnSpc>
                <a:spcPct val="100000"/>
              </a:lnSpc>
              <a:buFont typeface="Wingdings" charset="2"/>
              <a:buChar char=""/>
            </a:pPr>
            <a:r>
              <a:rPr lang="fr-FR" sz="1200">
                <a:solidFill>
                  <a:srgbClr val="000000"/>
                </a:solidFill>
                <a:latin typeface="Futura Condensed"/>
              </a:rPr>
              <a:t>http://scratch.mit.edu/studios/475527</a:t>
            </a:r>
            <a:endParaRPr/>
          </a:p>
        </p:txBody>
      </p:sp>
      <p:sp>
        <p:nvSpPr>
          <p:cNvPr id="260" name="CustomShape 5"/>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61" name="Line 6"/>
          <p:cNvSpPr/>
          <p:nvPr/>
        </p:nvSpPr>
        <p:spPr>
          <a:xfrm flipV="1">
            <a:off x="4104720" y="3163320"/>
            <a:ext cx="3117240" cy="8640"/>
          </a:xfrm>
          <a:prstGeom prst="line">
            <a:avLst/>
          </a:prstGeom>
          <a:ln w="9360">
            <a:solidFill>
              <a:srgbClr val="000000"/>
            </a:solidFill>
            <a:round/>
          </a:ln>
        </p:spPr>
      </p:sp>
      <p:sp>
        <p:nvSpPr>
          <p:cNvPr id="262" name="CustomShape 7"/>
          <p:cNvSpPr/>
          <p:nvPr/>
        </p:nvSpPr>
        <p:spPr>
          <a:xfrm>
            <a:off x="4105080" y="458172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did you incorporate an orange square and a purple circle into your project? Where did this idea come from?</a:t>
            </a:r>
            <a:endParaRPr/>
          </a:p>
          <a:p>
            <a:pPr>
              <a:lnSpc>
                <a:spcPct val="100000"/>
              </a:lnSpc>
              <a:buFont typeface="Lucida Grande"/>
              <a:buChar char="+"/>
            </a:pPr>
            <a:r>
              <a:rPr lang="fr-FR" sz="1200">
                <a:solidFill>
                  <a:srgbClr val="000000"/>
                </a:solidFill>
                <a:latin typeface="Futura Condensed"/>
              </a:rPr>
              <a:t>What was challenging about this activity?</a:t>
            </a:r>
            <a:endParaRPr/>
          </a:p>
          <a:p>
            <a:pPr>
              <a:lnSpc>
                <a:spcPct val="100000"/>
              </a:lnSpc>
              <a:buFont typeface="Lucida Grande"/>
              <a:buChar char="+"/>
            </a:pPr>
            <a:r>
              <a:rPr lang="fr-FR" sz="1200">
                <a:solidFill>
                  <a:srgbClr val="000000"/>
                </a:solidFill>
                <a:latin typeface="Futura Condensed"/>
              </a:rPr>
              <a:t>What was surprising about this activity?</a:t>
            </a:r>
            <a:endParaRPr/>
          </a:p>
        </p:txBody>
      </p:sp>
      <p:sp>
        <p:nvSpPr>
          <p:cNvPr id="263" name="CustomShape 8"/>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64" name="Line 9"/>
          <p:cNvSpPr/>
          <p:nvPr/>
        </p:nvSpPr>
        <p:spPr>
          <a:xfrm flipV="1">
            <a:off x="4104720" y="4416480"/>
            <a:ext cx="3117240" cy="8640"/>
          </a:xfrm>
          <a:prstGeom prst="line">
            <a:avLst/>
          </a:prstGeom>
          <a:ln w="9360">
            <a:solidFill>
              <a:srgbClr val="000000"/>
            </a:solidFill>
            <a:round/>
          </a:ln>
        </p:spPr>
      </p:sp>
      <p:sp>
        <p:nvSpPr>
          <p:cNvPr id="265" name="CustomShape 10"/>
          <p:cNvSpPr/>
          <p:nvPr/>
        </p:nvSpPr>
        <p:spPr>
          <a:xfrm>
            <a:off x="4105080" y="6021000"/>
            <a:ext cx="3116520" cy="4543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include an orange square and a purple circle?</a:t>
            </a:r>
            <a:endParaRPr/>
          </a:p>
        </p:txBody>
      </p:sp>
      <p:sp>
        <p:nvSpPr>
          <p:cNvPr id="266" name="CustomShape 11"/>
          <p:cNvSpPr/>
          <p:nvPr/>
        </p:nvSpPr>
        <p:spPr>
          <a:xfrm>
            <a:off x="4007880" y="55252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67" name="Line 12"/>
          <p:cNvSpPr/>
          <p:nvPr/>
        </p:nvSpPr>
        <p:spPr>
          <a:xfrm flipV="1">
            <a:off x="4104720" y="5855760"/>
            <a:ext cx="3117240" cy="8640"/>
          </a:xfrm>
          <a:prstGeom prst="line">
            <a:avLst/>
          </a:prstGeom>
          <a:ln w="9360">
            <a:solidFill>
              <a:srgbClr val="000000"/>
            </a:solidFill>
            <a:round/>
          </a:ln>
        </p:spPr>
      </p:sp>
      <p:sp>
        <p:nvSpPr>
          <p:cNvPr id="268" name="CustomShape 13"/>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69" name="Line 14"/>
          <p:cNvSpPr/>
          <p:nvPr/>
        </p:nvSpPr>
        <p:spPr>
          <a:xfrm flipV="1">
            <a:off x="550800" y="7968960"/>
            <a:ext cx="6671160" cy="14040"/>
          </a:xfrm>
          <a:prstGeom prst="line">
            <a:avLst/>
          </a:prstGeom>
          <a:ln w="9360">
            <a:solidFill>
              <a:srgbClr val="000000"/>
            </a:solidFill>
            <a:round/>
          </a:ln>
        </p:spPr>
      </p:sp>
      <p:sp>
        <p:nvSpPr>
          <p:cNvPr id="270" name="CustomShape 15"/>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71" name="Line 16"/>
          <p:cNvSpPr/>
          <p:nvPr/>
        </p:nvSpPr>
        <p:spPr>
          <a:xfrm>
            <a:off x="3856680" y="8086680"/>
            <a:ext cx="0" cy="1805760"/>
          </a:xfrm>
          <a:prstGeom prst="line">
            <a:avLst/>
          </a:prstGeom>
          <a:ln cap="rnd" w="6480">
            <a:solidFill>
              <a:srgbClr val="808080"/>
            </a:solidFill>
            <a:custDash>
              <a:ds d="4900000000" sp="3675000000"/>
            </a:custDash>
            <a:round/>
          </a:ln>
        </p:spPr>
      </p:sp>
      <p:sp>
        <p:nvSpPr>
          <p:cNvPr id="272" name="CustomShape 17"/>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73" name="Line 18"/>
          <p:cNvSpPr/>
          <p:nvPr/>
        </p:nvSpPr>
        <p:spPr>
          <a:xfrm flipH="1">
            <a:off x="4401000" y="8385840"/>
            <a:ext cx="2814840" cy="0"/>
          </a:xfrm>
          <a:prstGeom prst="line">
            <a:avLst/>
          </a:prstGeom>
          <a:ln cap="rnd" w="6480">
            <a:solidFill>
              <a:srgbClr val="000000"/>
            </a:solidFill>
            <a:custDash>
              <a:ds d="4900000000" sp="3675000000"/>
            </a:custDash>
            <a:round/>
          </a:ln>
        </p:spPr>
      </p:sp>
      <p:sp>
        <p:nvSpPr>
          <p:cNvPr id="274" name="Line 19"/>
          <p:cNvSpPr/>
          <p:nvPr/>
        </p:nvSpPr>
        <p:spPr>
          <a:xfrm flipH="1">
            <a:off x="4401000" y="8679240"/>
            <a:ext cx="2814840" cy="0"/>
          </a:xfrm>
          <a:prstGeom prst="line">
            <a:avLst/>
          </a:prstGeom>
          <a:ln cap="rnd" w="6480">
            <a:solidFill>
              <a:srgbClr val="000000"/>
            </a:solidFill>
            <a:custDash>
              <a:ds d="4900000000" sp="3675000000"/>
            </a:custDash>
            <a:round/>
          </a:ln>
        </p:spPr>
      </p:sp>
      <p:sp>
        <p:nvSpPr>
          <p:cNvPr id="275" name="Line 20"/>
          <p:cNvSpPr/>
          <p:nvPr/>
        </p:nvSpPr>
        <p:spPr>
          <a:xfrm flipH="1">
            <a:off x="4401000" y="8975520"/>
            <a:ext cx="2820960" cy="0"/>
          </a:xfrm>
          <a:prstGeom prst="line">
            <a:avLst/>
          </a:prstGeom>
          <a:ln cap="rnd" w="6480">
            <a:solidFill>
              <a:srgbClr val="000000"/>
            </a:solidFill>
            <a:custDash>
              <a:ds d="4900000000" sp="3675000000"/>
            </a:custDash>
            <a:round/>
          </a:ln>
        </p:spPr>
      </p:sp>
      <p:sp>
        <p:nvSpPr>
          <p:cNvPr id="276" name="Line 21"/>
          <p:cNvSpPr/>
          <p:nvPr/>
        </p:nvSpPr>
        <p:spPr>
          <a:xfrm flipH="1">
            <a:off x="4401000" y="9269280"/>
            <a:ext cx="2814840" cy="0"/>
          </a:xfrm>
          <a:prstGeom prst="line">
            <a:avLst/>
          </a:prstGeom>
          <a:ln cap="rnd" w="6480">
            <a:solidFill>
              <a:srgbClr val="000000"/>
            </a:solidFill>
            <a:custDash>
              <a:ds d="4900000000" sp="3675000000"/>
            </a:custDash>
            <a:round/>
          </a:ln>
        </p:spPr>
      </p:sp>
      <p:sp>
        <p:nvSpPr>
          <p:cNvPr id="277" name="CustomShape 22"/>
          <p:cNvSpPr/>
          <p:nvPr/>
        </p:nvSpPr>
        <p:spPr>
          <a:xfrm>
            <a:off x="551160" y="8142840"/>
            <a:ext cx="3230640" cy="20970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have questions, remind them that they can open the Tips Window to learn more about specific blocks or different parts of the Scratch editor.</a:t>
            </a:r>
            <a:endParaRPr/>
          </a:p>
          <a:p>
            <a:pPr>
              <a:lnSpc>
                <a:spcPct val="100000"/>
              </a:lnSpc>
              <a:buFont typeface="Lucida Grande"/>
              <a:buChar char="+"/>
            </a:pPr>
            <a:r>
              <a:rPr lang="fr-FR" sz="1200">
                <a:solidFill>
                  <a:srgbClr val="000000"/>
                </a:solidFill>
                <a:latin typeface="Futura Condensed"/>
              </a:rPr>
              <a:t>Scratch supports both bitmap and vector graphics. Help students navigate to the vector mode or bitmap mode button in the paint editor to design and manipulate different types of images and text.</a:t>
            </a:r>
            <a:endParaRPr/>
          </a:p>
        </p:txBody>
      </p:sp>
      <p:sp>
        <p:nvSpPr>
          <p:cNvPr id="278" name="CustomShape 23"/>
          <p:cNvSpPr/>
          <p:nvPr/>
        </p:nvSpPr>
        <p:spPr>
          <a:xfrm>
            <a:off x="4214520" y="795240"/>
            <a:ext cx="2999160" cy="158004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express their creativity by completing an arts-themed challenge</a:t>
            </a:r>
            <a:endParaRPr/>
          </a:p>
          <a:p>
            <a:pPr>
              <a:lnSpc>
                <a:spcPct val="100000"/>
              </a:lnSpc>
              <a:buFont typeface="Lucida Grande"/>
              <a:buChar char="+"/>
            </a:pPr>
            <a:r>
              <a:rPr lang="fr-FR" sz="1200">
                <a:solidFill>
                  <a:srgbClr val="000000"/>
                </a:solidFill>
                <a:latin typeface="Futura Condensed"/>
              </a:rPr>
              <a:t>gain more fluency with Looks blocks and the paint editor</a:t>
            </a:r>
            <a:endParaRPr/>
          </a:p>
        </p:txBody>
      </p:sp>
      <p:sp>
        <p:nvSpPr>
          <p:cNvPr id="279" name="CustomShape 24"/>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80" name="Picture 66" descr=""/>
          <p:cNvPicPr/>
          <p:nvPr/>
        </p:nvPicPr>
        <p:blipFill>
          <a:blip r:embed="rId1"/>
          <a:stretch>
            <a:fillRect/>
          </a:stretch>
        </p:blipFill>
        <p:spPr>
          <a:xfrm>
            <a:off x="2266560" y="1752480"/>
            <a:ext cx="328320" cy="328320"/>
          </a:xfrm>
          <a:prstGeom prst="rect">
            <a:avLst/>
          </a:prstGeom>
          <a:ln>
            <a:noFill/>
          </a:ln>
        </p:spPr>
      </p:pic>
      <p:sp>
        <p:nvSpPr>
          <p:cNvPr id="281" name="Line 25"/>
          <p:cNvSpPr/>
          <p:nvPr/>
        </p:nvSpPr>
        <p:spPr>
          <a:xfrm>
            <a:off x="3882960" y="794160"/>
            <a:ext cx="0" cy="1123200"/>
          </a:xfrm>
          <a:prstGeom prst="line">
            <a:avLst/>
          </a:prstGeom>
          <a:ln cap="rnd" w="3240">
            <a:solidFill>
              <a:srgbClr val="000000"/>
            </a:solidFill>
            <a:custDash>
              <a:ds d="4900000000" sp="3675000000"/>
            </a:custDash>
            <a:round/>
          </a:ln>
        </p:spPr>
      </p:sp>
      <p:sp>
        <p:nvSpPr>
          <p:cNvPr id="282" name="Line 26"/>
          <p:cNvSpPr/>
          <p:nvPr/>
        </p:nvSpPr>
        <p:spPr>
          <a:xfrm flipH="1">
            <a:off x="3661920" y="794520"/>
            <a:ext cx="221040" cy="0"/>
          </a:xfrm>
          <a:prstGeom prst="line">
            <a:avLst/>
          </a:prstGeom>
          <a:ln cap="rnd" w="3240">
            <a:solidFill>
              <a:srgbClr val="000000"/>
            </a:solidFill>
            <a:custDash>
              <a:ds d="4900000000" sp="3675000000"/>
            </a:custDash>
            <a:round/>
          </a:ln>
        </p:spPr>
      </p:sp>
      <p:sp>
        <p:nvSpPr>
          <p:cNvPr id="283" name="Line 27"/>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284" name="Line 28"/>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285" name="CustomShape 29"/>
          <p:cNvSpPr/>
          <p:nvPr/>
        </p:nvSpPr>
        <p:spPr>
          <a:xfrm>
            <a:off x="1266120" y="675360"/>
            <a:ext cx="2815200" cy="1186560"/>
          </a:xfrm>
          <a:prstGeom prst="rect">
            <a:avLst/>
          </a:prstGeom>
          <a:noFill/>
          <a:ln>
            <a:noFill/>
          </a:ln>
        </p:spPr>
        <p:txBody>
          <a:bodyPr lIns="90000" rIns="90000" tIns="45000" bIns="45000"/>
          <a:p>
            <a:pPr>
              <a:lnSpc>
                <a:spcPct val="100000"/>
              </a:lnSpc>
            </a:pPr>
            <a:r>
              <a:rPr lang="fr-FR" sz="2400">
                <a:solidFill>
                  <a:srgbClr val="000000"/>
                </a:solidFill>
                <a:latin typeface="Futura Condensed"/>
              </a:rPr>
              <a:t>ORANGE SQUARE, </a:t>
            </a:r>
            <a:endParaRPr/>
          </a:p>
          <a:p>
            <a:pPr>
              <a:lnSpc>
                <a:spcPct val="100000"/>
              </a:lnSpc>
            </a:pPr>
            <a:r>
              <a:rPr lang="fr-FR" sz="2400">
                <a:solidFill>
                  <a:srgbClr val="000000"/>
                </a:solidFill>
                <a:latin typeface="Futura Condensed"/>
              </a:rPr>
              <a:t>PURPLE CIRCLE</a:t>
            </a:r>
            <a:endParaRPr/>
          </a:p>
        </p:txBody>
      </p:sp>
      <p:sp>
        <p:nvSpPr>
          <p:cNvPr id="286"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46</a:t>
            </a:r>
            <a:endParaRPr/>
          </a:p>
        </p:txBody>
      </p:sp>
      <p:pic>
        <p:nvPicPr>
          <p:cNvPr id="287" name="Picture 71" descr=""/>
          <p:cNvPicPr/>
          <p:nvPr/>
        </p:nvPicPr>
        <p:blipFill>
          <a:blip r:embed="rId2"/>
          <a:stretch>
            <a:fillRect/>
          </a:stretch>
        </p:blipFill>
        <p:spPr>
          <a:xfrm>
            <a:off x="551160" y="-7200"/>
            <a:ext cx="493200" cy="2791080"/>
          </a:xfrm>
          <a:prstGeom prst="rect">
            <a:avLst/>
          </a:prstGeom>
          <a:ln>
            <a:noFill/>
          </a:ln>
        </p:spPr>
      </p:pic>
      <p:sp>
        <p:nvSpPr>
          <p:cNvPr id="288"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9" name="Picture 1" descr=""/>
          <p:cNvPicPr/>
          <p:nvPr/>
        </p:nvPicPr>
        <p:blipFill>
          <a:blip r:embed="rId1"/>
          <a:stretch>
            <a:fillRect/>
          </a:stretch>
        </p:blipFill>
        <p:spPr>
          <a:xfrm>
            <a:off x="4425840" y="5446440"/>
            <a:ext cx="2580480" cy="2378160"/>
          </a:xfrm>
          <a:prstGeom prst="rect">
            <a:avLst/>
          </a:prstGeom>
          <a:ln>
            <a:noFill/>
          </a:ln>
        </p:spPr>
      </p:pic>
      <p:pic>
        <p:nvPicPr>
          <p:cNvPr id="290" name="Picture 64" descr=""/>
          <p:cNvPicPr/>
          <p:nvPr/>
        </p:nvPicPr>
        <p:blipFill>
          <a:blip r:embed="rId2"/>
          <a:srcRect l="1013499" t="-2343653" r="1952883" b="0"/>
          <a:stretch>
            <a:fillRect/>
          </a:stretch>
        </p:blipFill>
        <p:spPr>
          <a:xfrm>
            <a:off x="3962160" y="454680"/>
            <a:ext cx="3236400" cy="3110040"/>
          </a:xfrm>
          <a:prstGeom prst="rect">
            <a:avLst/>
          </a:prstGeom>
          <a:ln>
            <a:noFill/>
          </a:ln>
        </p:spPr>
      </p:pic>
      <p:sp>
        <p:nvSpPr>
          <p:cNvPr id="291" name="CustomShape 1"/>
          <p:cNvSpPr/>
          <p:nvPr/>
        </p:nvSpPr>
        <p:spPr>
          <a:xfrm>
            <a:off x="536040" y="1432800"/>
            <a:ext cx="215964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WHAT PROJECT CAN YOU CREATE THAT INCLUDES AN ORANGE SQUARE AND A PURPLE CIRCLE?</a:t>
            </a:r>
            <a:endParaRPr/>
          </a:p>
        </p:txBody>
      </p:sp>
      <p:sp>
        <p:nvSpPr>
          <p:cNvPr id="292" name="CustomShape 2"/>
          <p:cNvSpPr/>
          <p:nvPr/>
        </p:nvSpPr>
        <p:spPr>
          <a:xfrm>
            <a:off x="442800" y="2391120"/>
            <a:ext cx="2349720" cy="10018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challenge, you’ll create a project that includes an orange square and a purple circle. What will you create?</a:t>
            </a:r>
            <a:endParaRPr/>
          </a:p>
        </p:txBody>
      </p:sp>
      <p:sp>
        <p:nvSpPr>
          <p:cNvPr id="293" name="Line 3"/>
          <p:cNvSpPr/>
          <p:nvPr/>
        </p:nvSpPr>
        <p:spPr>
          <a:xfrm>
            <a:off x="538200" y="4194000"/>
            <a:ext cx="2717640" cy="0"/>
          </a:xfrm>
          <a:prstGeom prst="line">
            <a:avLst/>
          </a:prstGeom>
          <a:ln w="9360">
            <a:solidFill>
              <a:srgbClr val="000000"/>
            </a:solidFill>
            <a:round/>
          </a:ln>
        </p:spPr>
      </p:sp>
      <p:sp>
        <p:nvSpPr>
          <p:cNvPr id="294" name="CustomShape 4"/>
          <p:cNvSpPr/>
          <p:nvPr/>
        </p:nvSpPr>
        <p:spPr>
          <a:xfrm>
            <a:off x="429120" y="4232880"/>
            <a:ext cx="2884320" cy="14580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Draw your sprites using the Paint Editor.</a:t>
            </a:r>
            <a:endParaRPr/>
          </a:p>
          <a:p>
            <a:pPr>
              <a:lnSpc>
                <a:spcPct val="130000"/>
              </a:lnSpc>
              <a:buFont typeface="Wingdings" charset="2"/>
              <a:buChar char=""/>
            </a:pPr>
            <a:r>
              <a:rPr lang="fr-FR" sz="1200">
                <a:solidFill>
                  <a:srgbClr val="000000"/>
                </a:solidFill>
                <a:latin typeface="Futura Condensed"/>
              </a:rPr>
              <a:t>Add different Looks and Motion blocks to bring your sprites to life.</a:t>
            </a:r>
            <a:endParaRPr/>
          </a:p>
          <a:p>
            <a:pPr>
              <a:lnSpc>
                <a:spcPct val="130000"/>
              </a:lnSpc>
              <a:buFont typeface="Wingdings" charset="2"/>
              <a:buChar char=""/>
            </a:pPr>
            <a:r>
              <a:rPr lang="fr-FR" sz="1200">
                <a:solidFill>
                  <a:srgbClr val="000000"/>
                </a:solidFill>
                <a:latin typeface="Futura Condensed"/>
              </a:rPr>
              <a:t>Repeat!</a:t>
            </a:r>
            <a:endParaRPr/>
          </a:p>
        </p:txBody>
      </p:sp>
      <p:sp>
        <p:nvSpPr>
          <p:cNvPr id="295" name="CustomShape 5"/>
          <p:cNvSpPr/>
          <p:nvPr/>
        </p:nvSpPr>
        <p:spPr>
          <a:xfrm>
            <a:off x="44604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96" name="CustomShape 6"/>
          <p:cNvSpPr/>
          <p:nvPr/>
        </p:nvSpPr>
        <p:spPr>
          <a:xfrm>
            <a:off x="0" y="7858440"/>
            <a:ext cx="7771680" cy="409680"/>
          </a:xfrm>
          <a:prstGeom prst="rect">
            <a:avLst/>
          </a:prstGeom>
          <a:solidFill>
            <a:srgbClr val="713cd1"/>
          </a:solidFill>
          <a:ln w="9360">
            <a:noFill/>
          </a:ln>
        </p:spPr>
      </p:sp>
      <p:sp>
        <p:nvSpPr>
          <p:cNvPr id="297" name="CustomShape 7"/>
          <p:cNvSpPr/>
          <p:nvPr/>
        </p:nvSpPr>
        <p:spPr>
          <a:xfrm flipV="1" rot="15462000">
            <a:off x="412920" y="6227640"/>
            <a:ext cx="2153160" cy="2398320"/>
          </a:xfrm>
          <a:prstGeom prst="wedgeEllipseCallout">
            <a:avLst>
              <a:gd name="adj1" fmla="val -36970"/>
              <a:gd name="adj2" fmla="val 48187"/>
            </a:avLst>
          </a:prstGeom>
          <a:solidFill>
            <a:srgbClr val="e6e0ec"/>
          </a:solidFill>
          <a:ln w="76320">
            <a:solidFill>
              <a:srgbClr val="ffffff"/>
            </a:solidFill>
            <a:bevel/>
          </a:ln>
        </p:spPr>
        <p:txBody>
          <a:bodyPr lIns="90000" rIns="90000" tIns="45000" bIns="45000" anchor="ctr"/>
          <a:p>
            <a:pPr algn="ctr">
              <a:lnSpc>
                <a:spcPct val="100000"/>
              </a:lnSpc>
            </a:pPr>
            <a:r>
              <a:rPr lang="fr-FR" sz="3200">
                <a:solidFill>
                  <a:srgbClr val="713cd1"/>
                </a:solidFill>
                <a:latin typeface="Futura Condensed"/>
              </a:rPr>
              <a:t>FEELING STUCK?</a:t>
            </a:r>
            <a:endParaRPr/>
          </a:p>
          <a:p>
            <a:pPr algn="ctr">
              <a:lnSpc>
                <a:spcPct val="100000"/>
              </a:lnSpc>
            </a:pPr>
            <a:r>
              <a:rPr lang="fr-FR" sz="1600" baseline="-25000">
                <a:solidFill>
                  <a:srgbClr val="713cd1"/>
                </a:solidFill>
                <a:latin typeface="Futura Condensed"/>
              </a:rPr>
              <a:t>THAT’S OKAY! TRY THESE THINGS…</a:t>
            </a:r>
            <a:endParaRPr/>
          </a:p>
        </p:txBody>
      </p:sp>
      <p:sp>
        <p:nvSpPr>
          <p:cNvPr id="298" name="CustomShape 8"/>
          <p:cNvSpPr/>
          <p:nvPr/>
        </p:nvSpPr>
        <p:spPr>
          <a:xfrm>
            <a:off x="5676840" y="8053200"/>
            <a:ext cx="380160" cy="325440"/>
          </a:xfrm>
          <a:prstGeom prst="diamond">
            <a:avLst/>
          </a:prstGeom>
          <a:solidFill>
            <a:srgbClr val="713cd1"/>
          </a:solidFill>
          <a:ln w="9360">
            <a:noFill/>
          </a:ln>
        </p:spPr>
      </p:sp>
      <p:sp>
        <p:nvSpPr>
          <p:cNvPr id="299" name="CustomShape 9"/>
          <p:cNvSpPr/>
          <p:nvPr/>
        </p:nvSpPr>
        <p:spPr>
          <a:xfrm>
            <a:off x="3962520" y="787176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00" name="CustomShape 10"/>
          <p:cNvSpPr/>
          <p:nvPr/>
        </p:nvSpPr>
        <p:spPr>
          <a:xfrm>
            <a:off x="4170600" y="8517960"/>
            <a:ext cx="3330360" cy="2097000"/>
          </a:xfrm>
          <a:prstGeom prst="rect">
            <a:avLst/>
          </a:prstGeom>
          <a:noFill/>
          <a:ln w="6480">
            <a:noFill/>
          </a:ln>
        </p:spPr>
        <p:txBody>
          <a:bodyPr lIns="90000" rIns="90000" tIns="45000" bIns="45000"/>
          <a:p>
            <a:r>
              <a:rPr lang="fr-FR" sz="1200">
                <a:solidFill>
                  <a:srgbClr val="000000"/>
                </a:solidFill>
                <a:latin typeface="Futura Condensed"/>
              </a:rPr>
              <a:t>Add your project to the Orange Square, Purple Circle Studio: </a:t>
            </a:r>
            <a:endParaRPr/>
          </a:p>
          <a:p>
            <a:pPr>
              <a:lnSpc>
                <a:spcPct val="100000"/>
              </a:lnSpc>
              <a:buFont typeface="Lucida Grande"/>
              <a:buChar char="+"/>
            </a:pPr>
            <a:r>
              <a:rPr lang="fr-FR" sz="1200">
                <a:solidFill>
                  <a:srgbClr val="000000"/>
                </a:solidFill>
                <a:latin typeface="Futura Condensed"/>
              </a:rPr>
              <a:t>http://scratch.mit.edu/studios/475527</a:t>
            </a:r>
            <a:endParaRPr/>
          </a:p>
          <a:p>
            <a:pPr>
              <a:lnSpc>
                <a:spcPct val="100000"/>
              </a:lnSpc>
              <a:buFont typeface="Lucida Grande"/>
              <a:buChar char="+"/>
            </a:pPr>
            <a:r>
              <a:rPr lang="fr-FR" sz="1200">
                <a:solidFill>
                  <a:srgbClr val="000000"/>
                </a:solidFill>
                <a:latin typeface="Futura Condensed"/>
              </a:rPr>
              <a:t>Explore the difference between bitmap mode and vector mode, located at the bottom of the paint editor.</a:t>
            </a:r>
            <a:endParaRPr/>
          </a:p>
          <a:p>
            <a:pPr>
              <a:lnSpc>
                <a:spcPct val="100000"/>
              </a:lnSpc>
              <a:buFont typeface="Lucida Grande"/>
              <a:buChar char="+"/>
            </a:pPr>
            <a:r>
              <a:rPr lang="fr-FR" sz="1200">
                <a:solidFill>
                  <a:srgbClr val="000000"/>
                </a:solidFill>
                <a:latin typeface="Futura Condensed"/>
              </a:rPr>
              <a:t>Challenge yourself to do more! Add another shape and color.</a:t>
            </a:r>
            <a:endParaRPr/>
          </a:p>
          <a:p>
            <a:pPr>
              <a:lnSpc>
                <a:spcPct val="100000"/>
              </a:lnSpc>
              <a:buFont typeface="Lucida Grande"/>
              <a:buChar char="+"/>
            </a:pPr>
            <a:r>
              <a:rPr lang="fr-FR" sz="1200">
                <a:solidFill>
                  <a:srgbClr val="000000"/>
                </a:solidFill>
                <a:latin typeface="Futura Condensed"/>
              </a:rPr>
              <a:t>Swap projects with a partner and remix each other’s creations.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301" name="CustomShape 11"/>
          <p:cNvSpPr/>
          <p:nvPr/>
        </p:nvSpPr>
        <p:spPr>
          <a:xfrm>
            <a:off x="457920" y="8517960"/>
            <a:ext cx="3226680" cy="136692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Try brainstorming with a neighbor!</a:t>
            </a:r>
            <a:endParaRPr/>
          </a:p>
          <a:p>
            <a:pPr>
              <a:lnSpc>
                <a:spcPct val="100000"/>
              </a:lnSpc>
              <a:buFont typeface="Wingdings" charset="2"/>
              <a:buChar char=""/>
            </a:pPr>
            <a:r>
              <a:rPr lang="fr-FR" sz="1200">
                <a:solidFill>
                  <a:srgbClr val="000000"/>
                </a:solidFill>
                <a:latin typeface="Futura Condensed"/>
              </a:rPr>
              <a:t>Create a list of things you would like to try before you start building your project in Scratch!</a:t>
            </a:r>
            <a:endParaRPr/>
          </a:p>
          <a:p>
            <a:pPr>
              <a:lnSpc>
                <a:spcPct val="100000"/>
              </a:lnSpc>
              <a:buFont typeface="Wingdings" charset="2"/>
              <a:buChar char=""/>
            </a:pPr>
            <a:r>
              <a:rPr lang="fr-FR" sz="1200">
                <a:solidFill>
                  <a:srgbClr val="000000"/>
                </a:solidFill>
                <a:latin typeface="Futura Condensed"/>
              </a:rPr>
              <a:t>Explore other projects to see what others are doing in Scratch – this can be a great way to find inspiration!</a:t>
            </a:r>
            <a:endParaRPr/>
          </a:p>
        </p:txBody>
      </p:sp>
      <p:sp>
        <p:nvSpPr>
          <p:cNvPr id="302" name="Line 12"/>
          <p:cNvSpPr/>
          <p:nvPr/>
        </p:nvSpPr>
        <p:spPr>
          <a:xfrm>
            <a:off x="3962520" y="8403480"/>
            <a:ext cx="0" cy="1527840"/>
          </a:xfrm>
          <a:prstGeom prst="line">
            <a:avLst/>
          </a:prstGeom>
          <a:ln cap="rnd" w="6480">
            <a:solidFill>
              <a:srgbClr val="808080"/>
            </a:solidFill>
            <a:custDash>
              <a:ds d="4900000000" sp="3675000000"/>
            </a:custDash>
            <a:round/>
          </a:ln>
        </p:spPr>
      </p:sp>
      <p:sp>
        <p:nvSpPr>
          <p:cNvPr id="303" name="CustomShape 13"/>
          <p:cNvSpPr/>
          <p:nvPr/>
        </p:nvSpPr>
        <p:spPr>
          <a:xfrm>
            <a:off x="2064240" y="2917080"/>
            <a:ext cx="1195920" cy="360"/>
          </a:xfrm>
          <a:prstGeom prst="straightConnector1">
            <a:avLst/>
          </a:prstGeom>
          <a:noFill/>
          <a:ln cap="rnd" w="12600">
            <a:solidFill>
              <a:srgbClr val="000000"/>
            </a:solidFill>
            <a:custDash>
              <a:ds d="4900000000" sp="3675000000"/>
            </a:custDash>
            <a:round/>
            <a:tailEnd len="med" type="triangle" w="med"/>
          </a:ln>
        </p:spPr>
      </p:sp>
      <p:pic>
        <p:nvPicPr>
          <p:cNvPr id="304" name="Picture 67" descr=""/>
          <p:cNvPicPr/>
          <p:nvPr/>
        </p:nvPicPr>
        <p:blipFill>
          <a:blip r:embed="rId3"/>
          <a:srcRect l="0" t="0" r="-1384710" b="-1731191"/>
          <a:stretch>
            <a:fillRect/>
          </a:stretch>
        </p:blipFill>
        <p:spPr>
          <a:xfrm>
            <a:off x="4511160" y="3921480"/>
            <a:ext cx="2687040" cy="1353960"/>
          </a:xfrm>
          <a:prstGeom prst="rect">
            <a:avLst/>
          </a:prstGeom>
          <a:ln>
            <a:noFill/>
          </a:ln>
        </p:spPr>
      </p:pic>
      <p:sp>
        <p:nvSpPr>
          <p:cNvPr id="305" name="CustomShape 14"/>
          <p:cNvSpPr/>
          <p:nvPr/>
        </p:nvSpPr>
        <p:spPr>
          <a:xfrm>
            <a:off x="2696400" y="4434840"/>
            <a:ext cx="2130120" cy="360"/>
          </a:xfrm>
          <a:prstGeom prst="straightConnector1">
            <a:avLst/>
          </a:prstGeom>
          <a:noFill/>
          <a:ln cap="rnd" w="12600">
            <a:solidFill>
              <a:srgbClr val="000000"/>
            </a:solidFill>
            <a:custDash>
              <a:ds d="4900000000" sp="3675000000"/>
            </a:custDash>
            <a:round/>
            <a:tailEnd len="med" type="triangle" w="med"/>
          </a:ln>
        </p:spPr>
      </p:sp>
      <p:sp>
        <p:nvSpPr>
          <p:cNvPr id="306" name="CustomShape 15"/>
          <p:cNvSpPr/>
          <p:nvPr/>
        </p:nvSpPr>
        <p:spPr>
          <a:xfrm>
            <a:off x="1451520" y="4903560"/>
            <a:ext cx="2233080" cy="360"/>
          </a:xfrm>
          <a:prstGeom prst="straightConnector1">
            <a:avLst/>
          </a:prstGeom>
          <a:noFill/>
          <a:ln cap="rnd" w="12600">
            <a:solidFill>
              <a:srgbClr val="000000"/>
            </a:solidFill>
            <a:custDash>
              <a:ds d="4900000000" sp="3675000000"/>
            </a:custDash>
            <a:round/>
          </a:ln>
        </p:spPr>
      </p:sp>
      <p:sp>
        <p:nvSpPr>
          <p:cNvPr id="307" name="CustomShape 16"/>
          <p:cNvSpPr/>
          <p:nvPr/>
        </p:nvSpPr>
        <p:spPr>
          <a:xfrm>
            <a:off x="3658320" y="4897800"/>
            <a:ext cx="360" cy="1054440"/>
          </a:xfrm>
          <a:prstGeom prst="straightConnector1">
            <a:avLst/>
          </a:prstGeom>
          <a:noFill/>
          <a:ln cap="rnd" w="12600">
            <a:solidFill>
              <a:srgbClr val="000000"/>
            </a:solidFill>
            <a:custDash>
              <a:ds d="4900000000" sp="3675000000"/>
            </a:custDash>
            <a:round/>
          </a:ln>
        </p:spPr>
      </p:sp>
      <p:sp>
        <p:nvSpPr>
          <p:cNvPr id="308" name="CustomShape 17"/>
          <p:cNvSpPr/>
          <p:nvPr/>
        </p:nvSpPr>
        <p:spPr>
          <a:xfrm>
            <a:off x="3652920" y="5920920"/>
            <a:ext cx="936360" cy="360"/>
          </a:xfrm>
          <a:prstGeom prst="straightConnector1">
            <a:avLst/>
          </a:prstGeom>
          <a:noFill/>
          <a:ln cap="rnd" w="12600">
            <a:solidFill>
              <a:srgbClr val="000000"/>
            </a:solidFill>
            <a:custDash>
              <a:ds d="4900000000" sp="3675000000"/>
            </a:custDash>
            <a:round/>
            <a:tailEnd len="med" type="triangle" w="med"/>
          </a:ln>
        </p:spPr>
      </p:sp>
      <p:sp>
        <p:nvSpPr>
          <p:cNvPr id="309" name="CustomShape 18"/>
          <p:cNvSpPr/>
          <p:nvPr/>
        </p:nvSpPr>
        <p:spPr>
          <a:xfrm>
            <a:off x="2056680" y="449280"/>
            <a:ext cx="1164960" cy="360"/>
          </a:xfrm>
          <a:prstGeom prst="straightConnector1">
            <a:avLst/>
          </a:prstGeom>
          <a:noFill/>
          <a:ln cap="rnd" w="12600">
            <a:solidFill>
              <a:srgbClr val="000000"/>
            </a:solidFill>
            <a:custDash>
              <a:ds d="4900000000" sp="3675000000"/>
            </a:custDash>
            <a:round/>
          </a:ln>
        </p:spPr>
      </p:sp>
      <p:sp>
        <p:nvSpPr>
          <p:cNvPr id="310" name="CustomShape 19"/>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11" name="CustomShape 20"/>
          <p:cNvSpPr/>
          <p:nvPr/>
        </p:nvSpPr>
        <p:spPr>
          <a:xfrm>
            <a:off x="2056680" y="444240"/>
            <a:ext cx="360" cy="311040"/>
          </a:xfrm>
          <a:prstGeom prst="straightConnector1">
            <a:avLst/>
          </a:prstGeom>
          <a:noFill/>
          <a:ln cap="rnd" w="12600">
            <a:solidFill>
              <a:srgbClr val="000000"/>
            </a:solidFill>
            <a:custDash>
              <a:ds d="4900000000" sp="3675000000"/>
            </a:custDash>
            <a:round/>
          </a:ln>
        </p:spPr>
      </p:sp>
      <p:sp>
        <p:nvSpPr>
          <p:cNvPr id="312" name="CustomShape 21"/>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13" name="CustomShape 22"/>
          <p:cNvSpPr/>
          <p:nvPr/>
        </p:nvSpPr>
        <p:spPr>
          <a:xfrm>
            <a:off x="423360" y="675360"/>
            <a:ext cx="2815200" cy="1186560"/>
          </a:xfrm>
          <a:prstGeom prst="rect">
            <a:avLst/>
          </a:prstGeom>
          <a:noFill/>
          <a:ln>
            <a:noFill/>
          </a:ln>
        </p:spPr>
        <p:txBody>
          <a:bodyPr lIns="90000" rIns="90000" tIns="45000" bIns="45000"/>
          <a:p>
            <a:pPr>
              <a:lnSpc>
                <a:spcPct val="100000"/>
              </a:lnSpc>
            </a:pPr>
            <a:r>
              <a:rPr lang="fr-FR" sz="2400">
                <a:solidFill>
                  <a:srgbClr val="000000"/>
                </a:solidFill>
                <a:latin typeface="Futura Condensed"/>
              </a:rPr>
              <a:t>ORANGE SQUARE, </a:t>
            </a:r>
            <a:endParaRPr/>
          </a:p>
          <a:p>
            <a:pPr>
              <a:lnSpc>
                <a:spcPct val="100000"/>
              </a:lnSpc>
            </a:pPr>
            <a:r>
              <a:rPr lang="fr-FR" sz="2400">
                <a:solidFill>
                  <a:srgbClr val="000000"/>
                </a:solidFill>
                <a:latin typeface="Futura Condensed"/>
              </a:rPr>
              <a:t>PURPLE CIRCLE</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